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37"/>
  </p:notesMasterIdLst>
  <p:handoutMasterIdLst>
    <p:handoutMasterId r:id="rId38"/>
  </p:handoutMasterIdLst>
  <p:sldIdLst>
    <p:sldId id="813" r:id="rId2"/>
    <p:sldId id="847" r:id="rId3"/>
    <p:sldId id="1465" r:id="rId4"/>
    <p:sldId id="1466" r:id="rId5"/>
    <p:sldId id="1191" r:id="rId6"/>
    <p:sldId id="1467" r:id="rId7"/>
    <p:sldId id="1193" r:id="rId8"/>
    <p:sldId id="1472" r:id="rId9"/>
    <p:sldId id="1468" r:id="rId10"/>
    <p:sldId id="1469" r:id="rId11"/>
    <p:sldId id="257" r:id="rId12"/>
    <p:sldId id="1470" r:id="rId13"/>
    <p:sldId id="1473" r:id="rId14"/>
    <p:sldId id="1474" r:id="rId15"/>
    <p:sldId id="1475" r:id="rId16"/>
    <p:sldId id="1476" r:id="rId17"/>
    <p:sldId id="1462" r:id="rId18"/>
    <p:sldId id="1296" r:id="rId19"/>
    <p:sldId id="806" r:id="rId20"/>
    <p:sldId id="825" r:id="rId21"/>
    <p:sldId id="1463" r:id="rId22"/>
    <p:sldId id="1464" r:id="rId23"/>
    <p:sldId id="860" r:id="rId24"/>
    <p:sldId id="848" r:id="rId25"/>
    <p:sldId id="1471" r:id="rId26"/>
    <p:sldId id="816" r:id="rId27"/>
    <p:sldId id="821" r:id="rId28"/>
    <p:sldId id="1460" r:id="rId29"/>
    <p:sldId id="1461" r:id="rId30"/>
    <p:sldId id="827" r:id="rId31"/>
    <p:sldId id="829" r:id="rId32"/>
    <p:sldId id="830" r:id="rId33"/>
    <p:sldId id="851" r:id="rId34"/>
    <p:sldId id="855" r:id="rId35"/>
    <p:sldId id="857" r:id="rId36"/>
  </p:sldIdLst>
  <p:sldSz cx="9144000" cy="6858000" type="screen4x3"/>
  <p:notesSz cx="6797675" cy="9926638"/>
  <p:defaultTextStyle>
    <a:defPPr>
      <a:defRPr lang="da-DK"/>
    </a:defPPr>
    <a:lvl1pPr algn="ctr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8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914400" rtl="0" eaLnBrk="1" latinLnBrk="0" hangingPunct="1">
      <a:defRPr sz="8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914400" rtl="0" eaLnBrk="1" latinLnBrk="0" hangingPunct="1">
      <a:defRPr sz="8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914400" rtl="0" eaLnBrk="1" latinLnBrk="0" hangingPunct="1">
      <a:defRPr sz="800" kern="1200">
        <a:solidFill>
          <a:schemeClr val="tx1"/>
        </a:solidFill>
        <a:latin typeface="Time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96">
          <p15:clr>
            <a:srgbClr val="A4A3A4"/>
          </p15:clr>
        </p15:guide>
        <p15:guide id="2" orient="horz" pos="4032">
          <p15:clr>
            <a:srgbClr val="A4A3A4"/>
          </p15:clr>
        </p15:guide>
        <p15:guide id="3" orient="horz" pos="192">
          <p15:clr>
            <a:srgbClr val="A4A3A4"/>
          </p15:clr>
        </p15:guide>
        <p15:guide id="4" orient="horz" pos="1056">
          <p15:clr>
            <a:srgbClr val="A4A3A4"/>
          </p15:clr>
        </p15:guide>
        <p15:guide id="5" orient="horz" pos="3984">
          <p15:clr>
            <a:srgbClr val="A4A3A4"/>
          </p15:clr>
        </p15:guide>
        <p15:guide id="6" orient="horz" pos="1248">
          <p15:clr>
            <a:srgbClr val="A4A3A4"/>
          </p15:clr>
        </p15:guide>
        <p15:guide id="7" orient="horz" pos="1152">
          <p15:clr>
            <a:srgbClr val="A4A3A4"/>
          </p15:clr>
        </p15:guide>
        <p15:guide id="8" orient="horz" pos="780">
          <p15:clr>
            <a:srgbClr val="A4A3A4"/>
          </p15:clr>
        </p15:guide>
        <p15:guide id="9" pos="96">
          <p15:clr>
            <a:srgbClr val="A4A3A4"/>
          </p15:clr>
        </p15:guide>
        <p15:guide id="10" pos="5664">
          <p15:clr>
            <a:srgbClr val="A4A3A4"/>
          </p15:clr>
        </p15:guide>
        <p15:guide id="11" pos="192">
          <p15:clr>
            <a:srgbClr val="A4A3A4"/>
          </p15:clr>
        </p15:guide>
        <p15:guide id="12" pos="3840">
          <p15:clr>
            <a:srgbClr val="A4A3A4"/>
          </p15:clr>
        </p15:guide>
        <p15:guide id="13" pos="5568">
          <p15:clr>
            <a:srgbClr val="A4A3A4"/>
          </p15:clr>
        </p15:guide>
        <p15:guide id="14" pos="3936">
          <p15:clr>
            <a:srgbClr val="A4A3A4"/>
          </p15:clr>
        </p15:guide>
        <p15:guide id="15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E1BB9B"/>
    <a:srgbClr val="64D677"/>
    <a:srgbClr val="72A2E8"/>
    <a:srgbClr val="FFCC00"/>
    <a:srgbClr val="FFFF99"/>
    <a:srgbClr val="292929"/>
    <a:srgbClr val="CCECFF"/>
    <a:srgbClr val="33CC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761" autoAdjust="0"/>
    <p:restoredTop sz="90561" autoAdjust="0"/>
  </p:normalViewPr>
  <p:slideViewPr>
    <p:cSldViewPr snapToGrid="0">
      <p:cViewPr>
        <p:scale>
          <a:sx n="65" d="100"/>
          <a:sy n="65" d="100"/>
        </p:scale>
        <p:origin x="-1028" y="-16"/>
      </p:cViewPr>
      <p:guideLst>
        <p:guide orient="horz" pos="96"/>
        <p:guide orient="horz" pos="4032"/>
        <p:guide orient="horz" pos="192"/>
        <p:guide orient="horz" pos="1056"/>
        <p:guide orient="horz" pos="3984"/>
        <p:guide orient="horz" pos="1248"/>
        <p:guide orient="horz" pos="1152"/>
        <p:guide orient="horz" pos="780"/>
        <p:guide pos="96"/>
        <p:guide pos="5664"/>
        <p:guide pos="192"/>
        <p:guide pos="3840"/>
        <p:guide pos="5568"/>
        <p:guide pos="3936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419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Diagram%20i%20Microsoft%20PowerPoint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2.xml"/><Relationship Id="rId4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3.xml"/><Relationship Id="rId4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7674427965284777E-2"/>
          <c:y val="4.8466479010994871E-2"/>
          <c:w val="0.83596204006143737"/>
          <c:h val="0.91027826562044822"/>
        </c:manualLayout>
      </c:layout>
      <c:lineChart>
        <c:grouping val="standard"/>
        <c:varyColors val="0"/>
        <c:ser>
          <c:idx val="1"/>
          <c:order val="0"/>
          <c:tx>
            <c:strRef>
              <c:f>'[Diagram i Microsoft PowerPoint]Ark1'!$A$72</c:f>
              <c:strCache>
                <c:ptCount val="1"/>
                <c:pt idx="0">
                  <c:v>Indeks</c:v>
                </c:pt>
              </c:strCache>
            </c:strRef>
          </c:tx>
          <c:spPr>
            <a:ln w="47625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'[Diagram i Microsoft PowerPoint]Ark1'!$C$70:$FV$70</c:f>
              <c:numCache>
                <c:formatCode>General</c:formatCode>
                <c:ptCount val="176"/>
                <c:pt idx="0">
                  <c:v>1844</c:v>
                </c:pt>
                <c:pt idx="1">
                  <c:v>1845</c:v>
                </c:pt>
                <c:pt idx="2">
                  <c:v>1846</c:v>
                </c:pt>
                <c:pt idx="3">
                  <c:v>1847</c:v>
                </c:pt>
                <c:pt idx="4">
                  <c:v>1848</c:v>
                </c:pt>
                <c:pt idx="5">
                  <c:v>1849</c:v>
                </c:pt>
                <c:pt idx="6">
                  <c:v>1850</c:v>
                </c:pt>
                <c:pt idx="7">
                  <c:v>1851</c:v>
                </c:pt>
                <c:pt idx="8">
                  <c:v>1852</c:v>
                </c:pt>
                <c:pt idx="9">
                  <c:v>1853</c:v>
                </c:pt>
                <c:pt idx="10">
                  <c:v>1854</c:v>
                </c:pt>
                <c:pt idx="11">
                  <c:v>1855</c:v>
                </c:pt>
                <c:pt idx="12">
                  <c:v>1856</c:v>
                </c:pt>
                <c:pt idx="13">
                  <c:v>1857</c:v>
                </c:pt>
                <c:pt idx="14">
                  <c:v>1858</c:v>
                </c:pt>
                <c:pt idx="15">
                  <c:v>1859</c:v>
                </c:pt>
                <c:pt idx="16">
                  <c:v>1860</c:v>
                </c:pt>
                <c:pt idx="17">
                  <c:v>1861</c:v>
                </c:pt>
                <c:pt idx="18">
                  <c:v>1862</c:v>
                </c:pt>
                <c:pt idx="19">
                  <c:v>1863</c:v>
                </c:pt>
                <c:pt idx="20">
                  <c:v>1864</c:v>
                </c:pt>
                <c:pt idx="21">
                  <c:v>1865</c:v>
                </c:pt>
                <c:pt idx="22">
                  <c:v>1866</c:v>
                </c:pt>
                <c:pt idx="23">
                  <c:v>1867</c:v>
                </c:pt>
                <c:pt idx="24">
                  <c:v>1868</c:v>
                </c:pt>
                <c:pt idx="25">
                  <c:v>1869</c:v>
                </c:pt>
                <c:pt idx="26">
                  <c:v>1870</c:v>
                </c:pt>
                <c:pt idx="27">
                  <c:v>1871</c:v>
                </c:pt>
                <c:pt idx="28">
                  <c:v>1872</c:v>
                </c:pt>
                <c:pt idx="29">
                  <c:v>1873</c:v>
                </c:pt>
                <c:pt idx="30">
                  <c:v>1874</c:v>
                </c:pt>
                <c:pt idx="31">
                  <c:v>1875</c:v>
                </c:pt>
                <c:pt idx="32">
                  <c:v>1876</c:v>
                </c:pt>
                <c:pt idx="33">
                  <c:v>1877</c:v>
                </c:pt>
                <c:pt idx="34">
                  <c:v>1878</c:v>
                </c:pt>
                <c:pt idx="35">
                  <c:v>1879</c:v>
                </c:pt>
                <c:pt idx="36">
                  <c:v>1880</c:v>
                </c:pt>
                <c:pt idx="37">
                  <c:v>1881</c:v>
                </c:pt>
                <c:pt idx="38">
                  <c:v>1882</c:v>
                </c:pt>
                <c:pt idx="39">
                  <c:v>1883</c:v>
                </c:pt>
                <c:pt idx="40">
                  <c:v>1884</c:v>
                </c:pt>
                <c:pt idx="41">
                  <c:v>1885</c:v>
                </c:pt>
                <c:pt idx="42">
                  <c:v>1886</c:v>
                </c:pt>
                <c:pt idx="43">
                  <c:v>1887</c:v>
                </c:pt>
                <c:pt idx="44">
                  <c:v>1888</c:v>
                </c:pt>
                <c:pt idx="45">
                  <c:v>1889</c:v>
                </c:pt>
                <c:pt idx="46">
                  <c:v>1890</c:v>
                </c:pt>
                <c:pt idx="47">
                  <c:v>1891</c:v>
                </c:pt>
                <c:pt idx="48">
                  <c:v>1892</c:v>
                </c:pt>
                <c:pt idx="49">
                  <c:v>1893</c:v>
                </c:pt>
                <c:pt idx="50">
                  <c:v>1894</c:v>
                </c:pt>
                <c:pt idx="51">
                  <c:v>1895</c:v>
                </c:pt>
                <c:pt idx="52">
                  <c:v>1896</c:v>
                </c:pt>
                <c:pt idx="53">
                  <c:v>1897</c:v>
                </c:pt>
                <c:pt idx="54">
                  <c:v>1898</c:v>
                </c:pt>
                <c:pt idx="55">
                  <c:v>1899</c:v>
                </c:pt>
                <c:pt idx="56">
                  <c:v>1900</c:v>
                </c:pt>
                <c:pt idx="57">
                  <c:v>1901</c:v>
                </c:pt>
                <c:pt idx="58">
                  <c:v>1902</c:v>
                </c:pt>
                <c:pt idx="59">
                  <c:v>1903</c:v>
                </c:pt>
                <c:pt idx="60">
                  <c:v>1904</c:v>
                </c:pt>
                <c:pt idx="61">
                  <c:v>1905</c:v>
                </c:pt>
                <c:pt idx="62">
                  <c:v>1906</c:v>
                </c:pt>
                <c:pt idx="63">
                  <c:v>1907</c:v>
                </c:pt>
                <c:pt idx="64">
                  <c:v>1908</c:v>
                </c:pt>
                <c:pt idx="65">
                  <c:v>1909</c:v>
                </c:pt>
                <c:pt idx="66">
                  <c:v>1910</c:v>
                </c:pt>
                <c:pt idx="67">
                  <c:v>1911</c:v>
                </c:pt>
                <c:pt idx="68">
                  <c:v>1912</c:v>
                </c:pt>
                <c:pt idx="69">
                  <c:v>1913</c:v>
                </c:pt>
                <c:pt idx="70">
                  <c:v>1914</c:v>
                </c:pt>
                <c:pt idx="71">
                  <c:v>1915</c:v>
                </c:pt>
                <c:pt idx="72">
                  <c:v>1916</c:v>
                </c:pt>
                <c:pt idx="73">
                  <c:v>1917</c:v>
                </c:pt>
                <c:pt idx="74">
                  <c:v>1918</c:v>
                </c:pt>
                <c:pt idx="75">
                  <c:v>1919</c:v>
                </c:pt>
                <c:pt idx="76">
                  <c:v>1920</c:v>
                </c:pt>
                <c:pt idx="77">
                  <c:v>1921</c:v>
                </c:pt>
                <c:pt idx="78">
                  <c:v>1922</c:v>
                </c:pt>
                <c:pt idx="79">
                  <c:v>1923</c:v>
                </c:pt>
                <c:pt idx="80">
                  <c:v>1924</c:v>
                </c:pt>
                <c:pt idx="81">
                  <c:v>1925</c:v>
                </c:pt>
                <c:pt idx="82">
                  <c:v>1926</c:v>
                </c:pt>
                <c:pt idx="83">
                  <c:v>1927</c:v>
                </c:pt>
                <c:pt idx="84">
                  <c:v>1928</c:v>
                </c:pt>
                <c:pt idx="85">
                  <c:v>1929</c:v>
                </c:pt>
                <c:pt idx="86">
                  <c:v>1930</c:v>
                </c:pt>
                <c:pt idx="87">
                  <c:v>1931</c:v>
                </c:pt>
                <c:pt idx="88">
                  <c:v>1932</c:v>
                </c:pt>
                <c:pt idx="89">
                  <c:v>1933</c:v>
                </c:pt>
                <c:pt idx="90">
                  <c:v>1934</c:v>
                </c:pt>
                <c:pt idx="91">
                  <c:v>1935</c:v>
                </c:pt>
                <c:pt idx="92">
                  <c:v>1936</c:v>
                </c:pt>
                <c:pt idx="93">
                  <c:v>1937</c:v>
                </c:pt>
                <c:pt idx="94">
                  <c:v>1938</c:v>
                </c:pt>
                <c:pt idx="95">
                  <c:v>1939</c:v>
                </c:pt>
                <c:pt idx="96">
                  <c:v>1940</c:v>
                </c:pt>
                <c:pt idx="97">
                  <c:v>1941</c:v>
                </c:pt>
                <c:pt idx="98">
                  <c:v>1942</c:v>
                </c:pt>
                <c:pt idx="99">
                  <c:v>1943</c:v>
                </c:pt>
                <c:pt idx="100">
                  <c:v>1944</c:v>
                </c:pt>
                <c:pt idx="101">
                  <c:v>1945</c:v>
                </c:pt>
                <c:pt idx="102">
                  <c:v>1946</c:v>
                </c:pt>
                <c:pt idx="103">
                  <c:v>1947</c:v>
                </c:pt>
                <c:pt idx="104">
                  <c:v>1948</c:v>
                </c:pt>
                <c:pt idx="105">
                  <c:v>1949</c:v>
                </c:pt>
                <c:pt idx="106">
                  <c:v>1950</c:v>
                </c:pt>
                <c:pt idx="107">
                  <c:v>1951</c:v>
                </c:pt>
                <c:pt idx="108">
                  <c:v>1952</c:v>
                </c:pt>
                <c:pt idx="109">
                  <c:v>1953</c:v>
                </c:pt>
                <c:pt idx="110">
                  <c:v>1954</c:v>
                </c:pt>
                <c:pt idx="111">
                  <c:v>1955</c:v>
                </c:pt>
                <c:pt idx="112">
                  <c:v>1956</c:v>
                </c:pt>
                <c:pt idx="113">
                  <c:v>1957</c:v>
                </c:pt>
                <c:pt idx="114">
                  <c:v>1958</c:v>
                </c:pt>
                <c:pt idx="115">
                  <c:v>1959</c:v>
                </c:pt>
                <c:pt idx="116">
                  <c:v>1960</c:v>
                </c:pt>
                <c:pt idx="117">
                  <c:v>1961</c:v>
                </c:pt>
                <c:pt idx="118">
                  <c:v>1962</c:v>
                </c:pt>
                <c:pt idx="119">
                  <c:v>1963</c:v>
                </c:pt>
                <c:pt idx="120">
                  <c:v>1964</c:v>
                </c:pt>
                <c:pt idx="121">
                  <c:v>1965</c:v>
                </c:pt>
                <c:pt idx="122">
                  <c:v>1966</c:v>
                </c:pt>
                <c:pt idx="123">
                  <c:v>1967</c:v>
                </c:pt>
                <c:pt idx="124">
                  <c:v>1968</c:v>
                </c:pt>
                <c:pt idx="125">
                  <c:v>1969</c:v>
                </c:pt>
                <c:pt idx="126">
                  <c:v>1970</c:v>
                </c:pt>
                <c:pt idx="127">
                  <c:v>1971</c:v>
                </c:pt>
                <c:pt idx="128">
                  <c:v>1972</c:v>
                </c:pt>
                <c:pt idx="129">
                  <c:v>1973</c:v>
                </c:pt>
                <c:pt idx="130">
                  <c:v>1974</c:v>
                </c:pt>
                <c:pt idx="131">
                  <c:v>1975</c:v>
                </c:pt>
                <c:pt idx="132">
                  <c:v>1976</c:v>
                </c:pt>
                <c:pt idx="133">
                  <c:v>1977</c:v>
                </c:pt>
                <c:pt idx="134">
                  <c:v>1978</c:v>
                </c:pt>
                <c:pt idx="135">
                  <c:v>1979</c:v>
                </c:pt>
                <c:pt idx="136">
                  <c:v>1980</c:v>
                </c:pt>
                <c:pt idx="137">
                  <c:v>1981</c:v>
                </c:pt>
                <c:pt idx="138">
                  <c:v>1982</c:v>
                </c:pt>
                <c:pt idx="139">
                  <c:v>1983</c:v>
                </c:pt>
                <c:pt idx="140">
                  <c:v>1984</c:v>
                </c:pt>
                <c:pt idx="141">
                  <c:v>1985</c:v>
                </c:pt>
                <c:pt idx="142">
                  <c:v>1986</c:v>
                </c:pt>
                <c:pt idx="143">
                  <c:v>1987</c:v>
                </c:pt>
                <c:pt idx="144">
                  <c:v>1988</c:v>
                </c:pt>
                <c:pt idx="145">
                  <c:v>1989</c:v>
                </c:pt>
                <c:pt idx="146">
                  <c:v>1990</c:v>
                </c:pt>
                <c:pt idx="147">
                  <c:v>1991</c:v>
                </c:pt>
                <c:pt idx="148">
                  <c:v>1992</c:v>
                </c:pt>
                <c:pt idx="149">
                  <c:v>1993</c:v>
                </c:pt>
                <c:pt idx="150">
                  <c:v>1994</c:v>
                </c:pt>
                <c:pt idx="151">
                  <c:v>1995</c:v>
                </c:pt>
                <c:pt idx="152">
                  <c:v>1996</c:v>
                </c:pt>
                <c:pt idx="153">
                  <c:v>1997</c:v>
                </c:pt>
                <c:pt idx="154">
                  <c:v>1998</c:v>
                </c:pt>
                <c:pt idx="155">
                  <c:v>1999</c:v>
                </c:pt>
                <c:pt idx="156">
                  <c:v>2000</c:v>
                </c:pt>
                <c:pt idx="157">
                  <c:v>2001</c:v>
                </c:pt>
                <c:pt idx="158">
                  <c:v>2002</c:v>
                </c:pt>
                <c:pt idx="159">
                  <c:v>2003</c:v>
                </c:pt>
                <c:pt idx="160">
                  <c:v>2004</c:v>
                </c:pt>
                <c:pt idx="161">
                  <c:v>2005</c:v>
                </c:pt>
                <c:pt idx="162">
                  <c:v>2006</c:v>
                </c:pt>
                <c:pt idx="163">
                  <c:v>2007</c:v>
                </c:pt>
                <c:pt idx="164">
                  <c:v>2008</c:v>
                </c:pt>
                <c:pt idx="165">
                  <c:v>2009</c:v>
                </c:pt>
                <c:pt idx="166">
                  <c:v>2010</c:v>
                </c:pt>
                <c:pt idx="167">
                  <c:v>2011</c:v>
                </c:pt>
                <c:pt idx="168">
                  <c:v>2012</c:v>
                </c:pt>
                <c:pt idx="169">
                  <c:v>2013</c:v>
                </c:pt>
                <c:pt idx="170">
                  <c:v>2014</c:v>
                </c:pt>
                <c:pt idx="171">
                  <c:v>2015</c:v>
                </c:pt>
                <c:pt idx="172">
                  <c:v>2016</c:v>
                </c:pt>
                <c:pt idx="173">
                  <c:v>2017</c:v>
                </c:pt>
                <c:pt idx="174">
                  <c:v>2018</c:v>
                </c:pt>
                <c:pt idx="175">
                  <c:v>2019</c:v>
                </c:pt>
              </c:numCache>
            </c:numRef>
          </c:cat>
          <c:val>
            <c:numRef>
              <c:f>'[Diagram i Microsoft PowerPoint]Ark1'!$C$72:$FU$72</c:f>
              <c:numCache>
                <c:formatCode>General</c:formatCode>
                <c:ptCount val="175"/>
                <c:pt idx="0">
                  <c:v>100</c:v>
                </c:pt>
                <c:pt idx="1">
                  <c:v>108.7248322147651</c:v>
                </c:pt>
                <c:pt idx="2">
                  <c:v>106.8791946308725</c:v>
                </c:pt>
                <c:pt idx="3">
                  <c:v>106.71140939597319</c:v>
                </c:pt>
                <c:pt idx="4">
                  <c:v>113.59060402684567</c:v>
                </c:pt>
                <c:pt idx="5">
                  <c:v>125</c:v>
                </c:pt>
                <c:pt idx="6">
                  <c:v>128.18791946308724</c:v>
                </c:pt>
                <c:pt idx="7">
                  <c:v>120.30201342281882</c:v>
                </c:pt>
                <c:pt idx="8">
                  <c:v>118.79194630872483</c:v>
                </c:pt>
                <c:pt idx="9">
                  <c:v>117.78523489932886</c:v>
                </c:pt>
                <c:pt idx="10">
                  <c:v>112.91946308724832</c:v>
                </c:pt>
                <c:pt idx="11">
                  <c:v>130.7046979865772</c:v>
                </c:pt>
                <c:pt idx="12">
                  <c:v>123.15436241610738</c:v>
                </c:pt>
                <c:pt idx="13">
                  <c:v>130.7046979865772</c:v>
                </c:pt>
                <c:pt idx="14">
                  <c:v>123.15436241610738</c:v>
                </c:pt>
                <c:pt idx="15">
                  <c:v>131.20805369127518</c:v>
                </c:pt>
                <c:pt idx="16">
                  <c:v>130.20134228187919</c:v>
                </c:pt>
                <c:pt idx="17">
                  <c:v>133.05369127516781</c:v>
                </c:pt>
                <c:pt idx="18">
                  <c:v>140.60402684563761</c:v>
                </c:pt>
                <c:pt idx="19">
                  <c:v>151.84563758389265</c:v>
                </c:pt>
                <c:pt idx="20">
                  <c:v>151.6778523489933</c:v>
                </c:pt>
                <c:pt idx="21">
                  <c:v>154.19463087248323</c:v>
                </c:pt>
                <c:pt idx="22">
                  <c:v>154.69798657718124</c:v>
                </c:pt>
                <c:pt idx="23">
                  <c:v>160.73825503355707</c:v>
                </c:pt>
                <c:pt idx="24">
                  <c:v>164.9328859060403</c:v>
                </c:pt>
                <c:pt idx="25">
                  <c:v>172.65100671140942</c:v>
                </c:pt>
                <c:pt idx="26">
                  <c:v>172.14765100671138</c:v>
                </c:pt>
                <c:pt idx="27">
                  <c:v>178.85906040268455</c:v>
                </c:pt>
                <c:pt idx="28">
                  <c:v>188.75838926174495</c:v>
                </c:pt>
                <c:pt idx="29">
                  <c:v>193.95973154362414</c:v>
                </c:pt>
                <c:pt idx="30">
                  <c:v>195.63758389261744</c:v>
                </c:pt>
                <c:pt idx="31">
                  <c:v>196.30872483221478</c:v>
                </c:pt>
                <c:pt idx="32">
                  <c:v>200.83892617449669</c:v>
                </c:pt>
                <c:pt idx="33">
                  <c:v>197.81879194630875</c:v>
                </c:pt>
                <c:pt idx="34">
                  <c:v>204.86577181208051</c:v>
                </c:pt>
                <c:pt idx="35">
                  <c:v>212.08053691275168</c:v>
                </c:pt>
                <c:pt idx="36">
                  <c:v>213.25503355704697</c:v>
                </c:pt>
                <c:pt idx="37">
                  <c:v>217.95302013422818</c:v>
                </c:pt>
                <c:pt idx="38">
                  <c:v>225.33557046979865</c:v>
                </c:pt>
                <c:pt idx="39">
                  <c:v>236.5771812080537</c:v>
                </c:pt>
                <c:pt idx="40">
                  <c:v>238.75838926174495</c:v>
                </c:pt>
                <c:pt idx="41">
                  <c:v>241.77852348993287</c:v>
                </c:pt>
                <c:pt idx="42">
                  <c:v>244.63087248322148</c:v>
                </c:pt>
                <c:pt idx="43">
                  <c:v>256.71140939597319</c:v>
                </c:pt>
                <c:pt idx="44">
                  <c:v>266.77852348993292</c:v>
                </c:pt>
                <c:pt idx="45">
                  <c:v>271.97986577181211</c:v>
                </c:pt>
                <c:pt idx="46">
                  <c:v>279.0268456375839</c:v>
                </c:pt>
                <c:pt idx="47">
                  <c:v>282.88590604026854</c:v>
                </c:pt>
                <c:pt idx="48">
                  <c:v>290.26845637583892</c:v>
                </c:pt>
                <c:pt idx="49">
                  <c:v>298.82550335570471</c:v>
                </c:pt>
                <c:pt idx="50">
                  <c:v>303.85906040268458</c:v>
                </c:pt>
                <c:pt idx="51">
                  <c:v>318.12080536912754</c:v>
                </c:pt>
                <c:pt idx="52">
                  <c:v>324.49664429530208</c:v>
                </c:pt>
                <c:pt idx="53">
                  <c:v>317.95302013422821</c:v>
                </c:pt>
                <c:pt idx="54">
                  <c:v>327.34899328859063</c:v>
                </c:pt>
                <c:pt idx="55">
                  <c:v>339.2617449664429</c:v>
                </c:pt>
                <c:pt idx="56">
                  <c:v>352.34899328859063</c:v>
                </c:pt>
                <c:pt idx="57">
                  <c:v>358.22147651006713</c:v>
                </c:pt>
                <c:pt idx="58">
                  <c:v>362.58389261744969</c:v>
                </c:pt>
                <c:pt idx="59">
                  <c:v>379.69798657718121</c:v>
                </c:pt>
                <c:pt idx="60">
                  <c:v>396.81208053691279</c:v>
                </c:pt>
                <c:pt idx="61">
                  <c:v>402.34899328859069</c:v>
                </c:pt>
                <c:pt idx="62">
                  <c:v>423.48993288590606</c:v>
                </c:pt>
                <c:pt idx="63">
                  <c:v>445.46979865771812</c:v>
                </c:pt>
                <c:pt idx="64">
                  <c:v>449.83221476510079</c:v>
                </c:pt>
                <c:pt idx="65">
                  <c:v>475.00000000000011</c:v>
                </c:pt>
                <c:pt idx="66">
                  <c:v>480.5369127516779</c:v>
                </c:pt>
                <c:pt idx="67">
                  <c:v>512.58389261744958</c:v>
                </c:pt>
                <c:pt idx="68">
                  <c:v>521.81208053691273</c:v>
                </c:pt>
                <c:pt idx="69">
                  <c:v>536.07382550335569</c:v>
                </c:pt>
                <c:pt idx="70">
                  <c:v>532.3825503355705</c:v>
                </c:pt>
                <c:pt idx="77">
                  <c:v>614.42953020134246</c:v>
                </c:pt>
                <c:pt idx="78">
                  <c:v>675.16778523489938</c:v>
                </c:pt>
                <c:pt idx="79">
                  <c:v>758.38926174496646</c:v>
                </c:pt>
                <c:pt idx="80">
                  <c:v>729.19463087248323</c:v>
                </c:pt>
                <c:pt idx="81">
                  <c:v>708.724832214765</c:v>
                </c:pt>
                <c:pt idx="82">
                  <c:v>741.94630872483231</c:v>
                </c:pt>
                <c:pt idx="83">
                  <c:v>768.62416107382558</c:v>
                </c:pt>
                <c:pt idx="84">
                  <c:v>795.97315436241604</c:v>
                </c:pt>
                <c:pt idx="85">
                  <c:v>826.17449664429523</c:v>
                </c:pt>
                <c:pt idx="86">
                  <c:v>927.68456375838934</c:v>
                </c:pt>
                <c:pt idx="87">
                  <c:v>905.03355704697981</c:v>
                </c:pt>
                <c:pt idx="88">
                  <c:v>899.32885906040281</c:v>
                </c:pt>
                <c:pt idx="89">
                  <c:v>934.89932885906035</c:v>
                </c:pt>
                <c:pt idx="90">
                  <c:v>942.44966442953023</c:v>
                </c:pt>
                <c:pt idx="91">
                  <c:v>932.71812080536915</c:v>
                </c:pt>
                <c:pt idx="92">
                  <c:v>977.51677852348985</c:v>
                </c:pt>
                <c:pt idx="93">
                  <c:v>998.82550335570477</c:v>
                </c:pt>
                <c:pt idx="94">
                  <c:v>1027.3489932885907</c:v>
                </c:pt>
                <c:pt idx="95">
                  <c:v>1058.3892617449665</c:v>
                </c:pt>
                <c:pt idx="96">
                  <c:v>839.26174496644296</c:v>
                </c:pt>
                <c:pt idx="97">
                  <c:v>745.97315436241615</c:v>
                </c:pt>
                <c:pt idx="98">
                  <c:v>776.67785234899327</c:v>
                </c:pt>
                <c:pt idx="99">
                  <c:v>780.53691275167796</c:v>
                </c:pt>
                <c:pt idx="100">
                  <c:v>822.31543624161066</c:v>
                </c:pt>
                <c:pt idx="101">
                  <c:v>913.25503355704711</c:v>
                </c:pt>
                <c:pt idx="102">
                  <c:v>1163.0872483221476</c:v>
                </c:pt>
                <c:pt idx="103">
                  <c:v>1206.040268456376</c:v>
                </c:pt>
                <c:pt idx="104">
                  <c:v>1203.1879194630874</c:v>
                </c:pt>
                <c:pt idx="105">
                  <c:v>1263.4228187919462</c:v>
                </c:pt>
                <c:pt idx="106">
                  <c:v>1351.3422818791948</c:v>
                </c:pt>
                <c:pt idx="107">
                  <c:v>1379.8657718120805</c:v>
                </c:pt>
                <c:pt idx="108">
                  <c:v>1379.3624161073828</c:v>
                </c:pt>
                <c:pt idx="109">
                  <c:v>1423.9932885906039</c:v>
                </c:pt>
                <c:pt idx="110">
                  <c:v>1499.4966442953021</c:v>
                </c:pt>
                <c:pt idx="111">
                  <c:v>1506.040268456376</c:v>
                </c:pt>
                <c:pt idx="112">
                  <c:v>1526.6778523489936</c:v>
                </c:pt>
                <c:pt idx="113">
                  <c:v>1564.0939597315437</c:v>
                </c:pt>
                <c:pt idx="114">
                  <c:v>1603.5234899328859</c:v>
                </c:pt>
                <c:pt idx="115">
                  <c:v>1660.5704697986578</c:v>
                </c:pt>
                <c:pt idx="116">
                  <c:v>1763.7583892617454</c:v>
                </c:pt>
                <c:pt idx="117">
                  <c:v>1891.4429530201342</c:v>
                </c:pt>
                <c:pt idx="118">
                  <c:v>1960.5704697986575</c:v>
                </c:pt>
                <c:pt idx="119">
                  <c:v>2024.3288590604027</c:v>
                </c:pt>
                <c:pt idx="120">
                  <c:v>2141.2751677852352</c:v>
                </c:pt>
                <c:pt idx="121">
                  <c:v>2221.8120805369131</c:v>
                </c:pt>
                <c:pt idx="122">
                  <c:v>2423.4922731681445</c:v>
                </c:pt>
                <c:pt idx="123">
                  <c:v>2586.6619514313429</c:v>
                </c:pt>
                <c:pt idx="124">
                  <c:v>2679.6231625534042</c:v>
                </c:pt>
                <c:pt idx="125">
                  <c:v>2833.0416648247779</c:v>
                </c:pt>
                <c:pt idx="126">
                  <c:v>2903.2501319659154</c:v>
                </c:pt>
                <c:pt idx="127">
                  <c:v>2927.3030327457495</c:v>
                </c:pt>
                <c:pt idx="128">
                  <c:v>2929.2532679441147</c:v>
                </c:pt>
                <c:pt idx="129">
                  <c:v>3150.9300021582603</c:v>
                </c:pt>
                <c:pt idx="130">
                  <c:v>3079.4213782182132</c:v>
                </c:pt>
                <c:pt idx="131">
                  <c:v>3175.6329813375496</c:v>
                </c:pt>
                <c:pt idx="132">
                  <c:v>3418.1122243342543</c:v>
                </c:pt>
                <c:pt idx="133">
                  <c:v>3485.7203778775729</c:v>
                </c:pt>
                <c:pt idx="134">
                  <c:v>3546.1776690268848</c:v>
                </c:pt>
                <c:pt idx="135">
                  <c:v>3582.5820593963635</c:v>
                </c:pt>
                <c:pt idx="136">
                  <c:v>3502.6224162634016</c:v>
                </c:pt>
                <c:pt idx="137">
                  <c:v>3458.4170851004637</c:v>
                </c:pt>
                <c:pt idx="138">
                  <c:v>3507.1729650595862</c:v>
                </c:pt>
                <c:pt idx="139">
                  <c:v>3574.7811186029035</c:v>
                </c:pt>
                <c:pt idx="140">
                  <c:v>3700.2462496977137</c:v>
                </c:pt>
                <c:pt idx="141">
                  <c:v>3866.0162415587324</c:v>
                </c:pt>
                <c:pt idx="142">
                  <c:v>4141.6494829276417</c:v>
                </c:pt>
                <c:pt idx="143">
                  <c:v>4062.9899965935892</c:v>
                </c:pt>
                <c:pt idx="144">
                  <c:v>3988.8810590557227</c:v>
                </c:pt>
                <c:pt idx="145">
                  <c:v>4001.2325486453669</c:v>
                </c:pt>
                <c:pt idx="146">
                  <c:v>4033.0863902186607</c:v>
                </c:pt>
                <c:pt idx="147">
                  <c:v>4098.7443085636132</c:v>
                </c:pt>
                <c:pt idx="148">
                  <c:v>4204.0570092753196</c:v>
                </c:pt>
                <c:pt idx="149">
                  <c:v>4167.6526189058404</c:v>
                </c:pt>
                <c:pt idx="150">
                  <c:v>4445.2360954731139</c:v>
                </c:pt>
                <c:pt idx="151">
                  <c:v>4519.995111410436</c:v>
                </c:pt>
                <c:pt idx="152">
                  <c:v>4631.1585177172365</c:v>
                </c:pt>
                <c:pt idx="153">
                  <c:v>4767.0249032033262</c:v>
                </c:pt>
                <c:pt idx="154">
                  <c:v>4879.488466309037</c:v>
                </c:pt>
                <c:pt idx="155">
                  <c:v>4873.637760713942</c:v>
                </c:pt>
                <c:pt idx="156">
                  <c:v>4892.4900342981364</c:v>
                </c:pt>
                <c:pt idx="157">
                  <c:v>4903.5413670888711</c:v>
                </c:pt>
                <c:pt idx="158">
                  <c:v>4974.3999126294639</c:v>
                </c:pt>
                <c:pt idx="159">
                  <c:v>5040.7079093738712</c:v>
                </c:pt>
                <c:pt idx="160">
                  <c:v>5275.3862115771162</c:v>
                </c:pt>
                <c:pt idx="161">
                  <c:v>5470.4097314136088</c:v>
                </c:pt>
                <c:pt idx="162">
                  <c:v>5631.6291744784421</c:v>
                </c:pt>
                <c:pt idx="163">
                  <c:v>5731.0911695950535</c:v>
                </c:pt>
                <c:pt idx="164">
                  <c:v>5759.0445407716179</c:v>
                </c:pt>
                <c:pt idx="165">
                  <c:v>5561.4207073373054</c:v>
                </c:pt>
                <c:pt idx="166">
                  <c:v>5604.9759601007881</c:v>
                </c:pt>
                <c:pt idx="167">
                  <c:v>5620.5778416877083</c:v>
                </c:pt>
                <c:pt idx="168">
                  <c:v>5649.1812912637261</c:v>
                </c:pt>
                <c:pt idx="169">
                  <c:v>5665.4332512501005</c:v>
                </c:pt>
                <c:pt idx="170">
                  <c:v>5716.7894448070438</c:v>
                </c:pt>
                <c:pt idx="171">
                  <c:v>5847.4552030974937</c:v>
                </c:pt>
                <c:pt idx="172">
                  <c:v>5970.320020594484</c:v>
                </c:pt>
                <c:pt idx="173">
                  <c:v>6095.1350732898391</c:v>
                </c:pt>
                <c:pt idx="174">
                  <c:v>6232.9516939742934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9A4E-495C-98A6-7B0B7074B553}"/>
            </c:ext>
          </c:extLst>
        </c:ser>
        <c:ser>
          <c:idx val="5"/>
          <c:order val="1"/>
          <c:tx>
            <c:strRef>
              <c:f>'[Diagram i Microsoft PowerPoint]Ark1'!$A$76</c:f>
              <c:strCache>
                <c:ptCount val="1"/>
                <c:pt idx="0">
                  <c:v>Indeks med en stigning i procent på 2,6</c:v>
                </c:pt>
              </c:strCache>
            </c:strRef>
          </c:tx>
          <c:spPr>
            <a:ln w="41275">
              <a:solidFill>
                <a:srgbClr val="008000"/>
              </a:solidFill>
            </a:ln>
          </c:spPr>
          <c:marker>
            <c:symbol val="none"/>
          </c:marker>
          <c:cat>
            <c:numRef>
              <c:f>'[Diagram i Microsoft PowerPoint]Ark1'!$C$70:$FV$70</c:f>
              <c:numCache>
                <c:formatCode>General</c:formatCode>
                <c:ptCount val="176"/>
                <c:pt idx="0">
                  <c:v>1844</c:v>
                </c:pt>
                <c:pt idx="1">
                  <c:v>1845</c:v>
                </c:pt>
                <c:pt idx="2">
                  <c:v>1846</c:v>
                </c:pt>
                <c:pt idx="3">
                  <c:v>1847</c:v>
                </c:pt>
                <c:pt idx="4">
                  <c:v>1848</c:v>
                </c:pt>
                <c:pt idx="5">
                  <c:v>1849</c:v>
                </c:pt>
                <c:pt idx="6">
                  <c:v>1850</c:v>
                </c:pt>
                <c:pt idx="7">
                  <c:v>1851</c:v>
                </c:pt>
                <c:pt idx="8">
                  <c:v>1852</c:v>
                </c:pt>
                <c:pt idx="9">
                  <c:v>1853</c:v>
                </c:pt>
                <c:pt idx="10">
                  <c:v>1854</c:v>
                </c:pt>
                <c:pt idx="11">
                  <c:v>1855</c:v>
                </c:pt>
                <c:pt idx="12">
                  <c:v>1856</c:v>
                </c:pt>
                <c:pt idx="13">
                  <c:v>1857</c:v>
                </c:pt>
                <c:pt idx="14">
                  <c:v>1858</c:v>
                </c:pt>
                <c:pt idx="15">
                  <c:v>1859</c:v>
                </c:pt>
                <c:pt idx="16">
                  <c:v>1860</c:v>
                </c:pt>
                <c:pt idx="17">
                  <c:v>1861</c:v>
                </c:pt>
                <c:pt idx="18">
                  <c:v>1862</c:v>
                </c:pt>
                <c:pt idx="19">
                  <c:v>1863</c:v>
                </c:pt>
                <c:pt idx="20">
                  <c:v>1864</c:v>
                </c:pt>
                <c:pt idx="21">
                  <c:v>1865</c:v>
                </c:pt>
                <c:pt idx="22">
                  <c:v>1866</c:v>
                </c:pt>
                <c:pt idx="23">
                  <c:v>1867</c:v>
                </c:pt>
                <c:pt idx="24">
                  <c:v>1868</c:v>
                </c:pt>
                <c:pt idx="25">
                  <c:v>1869</c:v>
                </c:pt>
                <c:pt idx="26">
                  <c:v>1870</c:v>
                </c:pt>
                <c:pt idx="27">
                  <c:v>1871</c:v>
                </c:pt>
                <c:pt idx="28">
                  <c:v>1872</c:v>
                </c:pt>
                <c:pt idx="29">
                  <c:v>1873</c:v>
                </c:pt>
                <c:pt idx="30">
                  <c:v>1874</c:v>
                </c:pt>
                <c:pt idx="31">
                  <c:v>1875</c:v>
                </c:pt>
                <c:pt idx="32">
                  <c:v>1876</c:v>
                </c:pt>
                <c:pt idx="33">
                  <c:v>1877</c:v>
                </c:pt>
                <c:pt idx="34">
                  <c:v>1878</c:v>
                </c:pt>
                <c:pt idx="35">
                  <c:v>1879</c:v>
                </c:pt>
                <c:pt idx="36">
                  <c:v>1880</c:v>
                </c:pt>
                <c:pt idx="37">
                  <c:v>1881</c:v>
                </c:pt>
                <c:pt idx="38">
                  <c:v>1882</c:v>
                </c:pt>
                <c:pt idx="39">
                  <c:v>1883</c:v>
                </c:pt>
                <c:pt idx="40">
                  <c:v>1884</c:v>
                </c:pt>
                <c:pt idx="41">
                  <c:v>1885</c:v>
                </c:pt>
                <c:pt idx="42">
                  <c:v>1886</c:v>
                </c:pt>
                <c:pt idx="43">
                  <c:v>1887</c:v>
                </c:pt>
                <c:pt idx="44">
                  <c:v>1888</c:v>
                </c:pt>
                <c:pt idx="45">
                  <c:v>1889</c:v>
                </c:pt>
                <c:pt idx="46">
                  <c:v>1890</c:v>
                </c:pt>
                <c:pt idx="47">
                  <c:v>1891</c:v>
                </c:pt>
                <c:pt idx="48">
                  <c:v>1892</c:v>
                </c:pt>
                <c:pt idx="49">
                  <c:v>1893</c:v>
                </c:pt>
                <c:pt idx="50">
                  <c:v>1894</c:v>
                </c:pt>
                <c:pt idx="51">
                  <c:v>1895</c:v>
                </c:pt>
                <c:pt idx="52">
                  <c:v>1896</c:v>
                </c:pt>
                <c:pt idx="53">
                  <c:v>1897</c:v>
                </c:pt>
                <c:pt idx="54">
                  <c:v>1898</c:v>
                </c:pt>
                <c:pt idx="55">
                  <c:v>1899</c:v>
                </c:pt>
                <c:pt idx="56">
                  <c:v>1900</c:v>
                </c:pt>
                <c:pt idx="57">
                  <c:v>1901</c:v>
                </c:pt>
                <c:pt idx="58">
                  <c:v>1902</c:v>
                </c:pt>
                <c:pt idx="59">
                  <c:v>1903</c:v>
                </c:pt>
                <c:pt idx="60">
                  <c:v>1904</c:v>
                </c:pt>
                <c:pt idx="61">
                  <c:v>1905</c:v>
                </c:pt>
                <c:pt idx="62">
                  <c:v>1906</c:v>
                </c:pt>
                <c:pt idx="63">
                  <c:v>1907</c:v>
                </c:pt>
                <c:pt idx="64">
                  <c:v>1908</c:v>
                </c:pt>
                <c:pt idx="65">
                  <c:v>1909</c:v>
                </c:pt>
                <c:pt idx="66">
                  <c:v>1910</c:v>
                </c:pt>
                <c:pt idx="67">
                  <c:v>1911</c:v>
                </c:pt>
                <c:pt idx="68">
                  <c:v>1912</c:v>
                </c:pt>
                <c:pt idx="69">
                  <c:v>1913</c:v>
                </c:pt>
                <c:pt idx="70">
                  <c:v>1914</c:v>
                </c:pt>
                <c:pt idx="71">
                  <c:v>1915</c:v>
                </c:pt>
                <c:pt idx="72">
                  <c:v>1916</c:v>
                </c:pt>
                <c:pt idx="73">
                  <c:v>1917</c:v>
                </c:pt>
                <c:pt idx="74">
                  <c:v>1918</c:v>
                </c:pt>
                <c:pt idx="75">
                  <c:v>1919</c:v>
                </c:pt>
                <c:pt idx="76">
                  <c:v>1920</c:v>
                </c:pt>
                <c:pt idx="77">
                  <c:v>1921</c:v>
                </c:pt>
                <c:pt idx="78">
                  <c:v>1922</c:v>
                </c:pt>
                <c:pt idx="79">
                  <c:v>1923</c:v>
                </c:pt>
                <c:pt idx="80">
                  <c:v>1924</c:v>
                </c:pt>
                <c:pt idx="81">
                  <c:v>1925</c:v>
                </c:pt>
                <c:pt idx="82">
                  <c:v>1926</c:v>
                </c:pt>
                <c:pt idx="83">
                  <c:v>1927</c:v>
                </c:pt>
                <c:pt idx="84">
                  <c:v>1928</c:v>
                </c:pt>
                <c:pt idx="85">
                  <c:v>1929</c:v>
                </c:pt>
                <c:pt idx="86">
                  <c:v>1930</c:v>
                </c:pt>
                <c:pt idx="87">
                  <c:v>1931</c:v>
                </c:pt>
                <c:pt idx="88">
                  <c:v>1932</c:v>
                </c:pt>
                <c:pt idx="89">
                  <c:v>1933</c:v>
                </c:pt>
                <c:pt idx="90">
                  <c:v>1934</c:v>
                </c:pt>
                <c:pt idx="91">
                  <c:v>1935</c:v>
                </c:pt>
                <c:pt idx="92">
                  <c:v>1936</c:v>
                </c:pt>
                <c:pt idx="93">
                  <c:v>1937</c:v>
                </c:pt>
                <c:pt idx="94">
                  <c:v>1938</c:v>
                </c:pt>
                <c:pt idx="95">
                  <c:v>1939</c:v>
                </c:pt>
                <c:pt idx="96">
                  <c:v>1940</c:v>
                </c:pt>
                <c:pt idx="97">
                  <c:v>1941</c:v>
                </c:pt>
                <c:pt idx="98">
                  <c:v>1942</c:v>
                </c:pt>
                <c:pt idx="99">
                  <c:v>1943</c:v>
                </c:pt>
                <c:pt idx="100">
                  <c:v>1944</c:v>
                </c:pt>
                <c:pt idx="101">
                  <c:v>1945</c:v>
                </c:pt>
                <c:pt idx="102">
                  <c:v>1946</c:v>
                </c:pt>
                <c:pt idx="103">
                  <c:v>1947</c:v>
                </c:pt>
                <c:pt idx="104">
                  <c:v>1948</c:v>
                </c:pt>
                <c:pt idx="105">
                  <c:v>1949</c:v>
                </c:pt>
                <c:pt idx="106">
                  <c:v>1950</c:v>
                </c:pt>
                <c:pt idx="107">
                  <c:v>1951</c:v>
                </c:pt>
                <c:pt idx="108">
                  <c:v>1952</c:v>
                </c:pt>
                <c:pt idx="109">
                  <c:v>1953</c:v>
                </c:pt>
                <c:pt idx="110">
                  <c:v>1954</c:v>
                </c:pt>
                <c:pt idx="111">
                  <c:v>1955</c:v>
                </c:pt>
                <c:pt idx="112">
                  <c:v>1956</c:v>
                </c:pt>
                <c:pt idx="113">
                  <c:v>1957</c:v>
                </c:pt>
                <c:pt idx="114">
                  <c:v>1958</c:v>
                </c:pt>
                <c:pt idx="115">
                  <c:v>1959</c:v>
                </c:pt>
                <c:pt idx="116">
                  <c:v>1960</c:v>
                </c:pt>
                <c:pt idx="117">
                  <c:v>1961</c:v>
                </c:pt>
                <c:pt idx="118">
                  <c:v>1962</c:v>
                </c:pt>
                <c:pt idx="119">
                  <c:v>1963</c:v>
                </c:pt>
                <c:pt idx="120">
                  <c:v>1964</c:v>
                </c:pt>
                <c:pt idx="121">
                  <c:v>1965</c:v>
                </c:pt>
                <c:pt idx="122">
                  <c:v>1966</c:v>
                </c:pt>
                <c:pt idx="123">
                  <c:v>1967</c:v>
                </c:pt>
                <c:pt idx="124">
                  <c:v>1968</c:v>
                </c:pt>
                <c:pt idx="125">
                  <c:v>1969</c:v>
                </c:pt>
                <c:pt idx="126">
                  <c:v>1970</c:v>
                </c:pt>
                <c:pt idx="127">
                  <c:v>1971</c:v>
                </c:pt>
                <c:pt idx="128">
                  <c:v>1972</c:v>
                </c:pt>
                <c:pt idx="129">
                  <c:v>1973</c:v>
                </c:pt>
                <c:pt idx="130">
                  <c:v>1974</c:v>
                </c:pt>
                <c:pt idx="131">
                  <c:v>1975</c:v>
                </c:pt>
                <c:pt idx="132">
                  <c:v>1976</c:v>
                </c:pt>
                <c:pt idx="133">
                  <c:v>1977</c:v>
                </c:pt>
                <c:pt idx="134">
                  <c:v>1978</c:v>
                </c:pt>
                <c:pt idx="135">
                  <c:v>1979</c:v>
                </c:pt>
                <c:pt idx="136">
                  <c:v>1980</c:v>
                </c:pt>
                <c:pt idx="137">
                  <c:v>1981</c:v>
                </c:pt>
                <c:pt idx="138">
                  <c:v>1982</c:v>
                </c:pt>
                <c:pt idx="139">
                  <c:v>1983</c:v>
                </c:pt>
                <c:pt idx="140">
                  <c:v>1984</c:v>
                </c:pt>
                <c:pt idx="141">
                  <c:v>1985</c:v>
                </c:pt>
                <c:pt idx="142">
                  <c:v>1986</c:v>
                </c:pt>
                <c:pt idx="143">
                  <c:v>1987</c:v>
                </c:pt>
                <c:pt idx="144">
                  <c:v>1988</c:v>
                </c:pt>
                <c:pt idx="145">
                  <c:v>1989</c:v>
                </c:pt>
                <c:pt idx="146">
                  <c:v>1990</c:v>
                </c:pt>
                <c:pt idx="147">
                  <c:v>1991</c:v>
                </c:pt>
                <c:pt idx="148">
                  <c:v>1992</c:v>
                </c:pt>
                <c:pt idx="149">
                  <c:v>1993</c:v>
                </c:pt>
                <c:pt idx="150">
                  <c:v>1994</c:v>
                </c:pt>
                <c:pt idx="151">
                  <c:v>1995</c:v>
                </c:pt>
                <c:pt idx="152">
                  <c:v>1996</c:v>
                </c:pt>
                <c:pt idx="153">
                  <c:v>1997</c:v>
                </c:pt>
                <c:pt idx="154">
                  <c:v>1998</c:v>
                </c:pt>
                <c:pt idx="155">
                  <c:v>1999</c:v>
                </c:pt>
                <c:pt idx="156">
                  <c:v>2000</c:v>
                </c:pt>
                <c:pt idx="157">
                  <c:v>2001</c:v>
                </c:pt>
                <c:pt idx="158">
                  <c:v>2002</c:v>
                </c:pt>
                <c:pt idx="159">
                  <c:v>2003</c:v>
                </c:pt>
                <c:pt idx="160">
                  <c:v>2004</c:v>
                </c:pt>
                <c:pt idx="161">
                  <c:v>2005</c:v>
                </c:pt>
                <c:pt idx="162">
                  <c:v>2006</c:v>
                </c:pt>
                <c:pt idx="163">
                  <c:v>2007</c:v>
                </c:pt>
                <c:pt idx="164">
                  <c:v>2008</c:v>
                </c:pt>
                <c:pt idx="165">
                  <c:v>2009</c:v>
                </c:pt>
                <c:pt idx="166">
                  <c:v>2010</c:v>
                </c:pt>
                <c:pt idx="167">
                  <c:v>2011</c:v>
                </c:pt>
                <c:pt idx="168">
                  <c:v>2012</c:v>
                </c:pt>
                <c:pt idx="169">
                  <c:v>2013</c:v>
                </c:pt>
                <c:pt idx="170">
                  <c:v>2014</c:v>
                </c:pt>
                <c:pt idx="171">
                  <c:v>2015</c:v>
                </c:pt>
                <c:pt idx="172">
                  <c:v>2016</c:v>
                </c:pt>
                <c:pt idx="173">
                  <c:v>2017</c:v>
                </c:pt>
                <c:pt idx="174">
                  <c:v>2018</c:v>
                </c:pt>
                <c:pt idx="175">
                  <c:v>2019</c:v>
                </c:pt>
              </c:numCache>
            </c:numRef>
          </c:cat>
          <c:val>
            <c:numRef>
              <c:f>'[Diagram i Microsoft PowerPoint]Ark1'!$C$76:$FU$76</c:f>
              <c:numCache>
                <c:formatCode>General</c:formatCode>
                <c:ptCount val="175"/>
                <c:pt idx="0">
                  <c:v>100</c:v>
                </c:pt>
                <c:pt idx="1">
                  <c:v>102.60000000000001</c:v>
                </c:pt>
                <c:pt idx="2">
                  <c:v>105.26760000000002</c:v>
                </c:pt>
                <c:pt idx="3">
                  <c:v>108.00455760000001</c:v>
                </c:pt>
                <c:pt idx="4">
                  <c:v>110.81267609760002</c:v>
                </c:pt>
                <c:pt idx="5">
                  <c:v>113.69380567613761</c:v>
                </c:pt>
                <c:pt idx="6">
                  <c:v>116.6498446237172</c:v>
                </c:pt>
                <c:pt idx="7">
                  <c:v>119.68274058393385</c:v>
                </c:pt>
                <c:pt idx="8">
                  <c:v>122.79449183911613</c:v>
                </c:pt>
                <c:pt idx="9">
                  <c:v>125.98714862693316</c:v>
                </c:pt>
                <c:pt idx="10">
                  <c:v>129.26281449123343</c:v>
                </c:pt>
                <c:pt idx="11">
                  <c:v>132.6236476680055</c:v>
                </c:pt>
                <c:pt idx="12">
                  <c:v>136.07186250737365</c:v>
                </c:pt>
                <c:pt idx="13">
                  <c:v>139.60973093256538</c:v>
                </c:pt>
                <c:pt idx="14">
                  <c:v>143.2395839368121</c:v>
                </c:pt>
                <c:pt idx="15">
                  <c:v>146.9638131191692</c:v>
                </c:pt>
                <c:pt idx="16">
                  <c:v>150.7848722602676</c:v>
                </c:pt>
                <c:pt idx="17">
                  <c:v>154.70527893903457</c:v>
                </c:pt>
                <c:pt idx="18">
                  <c:v>158.72761619144947</c:v>
                </c:pt>
                <c:pt idx="19">
                  <c:v>162.85453421242715</c:v>
                </c:pt>
                <c:pt idx="20">
                  <c:v>167.08875210195026</c:v>
                </c:pt>
                <c:pt idx="21">
                  <c:v>171.43305965660096</c:v>
                </c:pt>
                <c:pt idx="22">
                  <c:v>175.89031920767258</c:v>
                </c:pt>
                <c:pt idx="23">
                  <c:v>180.46346750707207</c:v>
                </c:pt>
                <c:pt idx="24">
                  <c:v>185.15551766225593</c:v>
                </c:pt>
                <c:pt idx="25">
                  <c:v>189.96956112147458</c:v>
                </c:pt>
                <c:pt idx="26">
                  <c:v>194.90876971063292</c:v>
                </c:pt>
                <c:pt idx="27">
                  <c:v>199.97639772310939</c:v>
                </c:pt>
                <c:pt idx="28">
                  <c:v>205.17578406391024</c:v>
                </c:pt>
                <c:pt idx="29">
                  <c:v>210.51035444957191</c:v>
                </c:pt>
                <c:pt idx="30">
                  <c:v>215.98362366526078</c:v>
                </c:pt>
                <c:pt idx="31">
                  <c:v>221.59919788055757</c:v>
                </c:pt>
                <c:pt idx="32">
                  <c:v>227.36077702545208</c:v>
                </c:pt>
                <c:pt idx="33">
                  <c:v>233.27215722811383</c:v>
                </c:pt>
                <c:pt idx="34">
                  <c:v>239.3372333160448</c:v>
                </c:pt>
                <c:pt idx="35">
                  <c:v>245.56000138226196</c:v>
                </c:pt>
                <c:pt idx="36">
                  <c:v>251.94456141820078</c:v>
                </c:pt>
                <c:pt idx="37">
                  <c:v>258.49512001507401</c:v>
                </c:pt>
                <c:pt idx="38">
                  <c:v>265.21599313546596</c:v>
                </c:pt>
                <c:pt idx="39">
                  <c:v>272.11160895698811</c:v>
                </c:pt>
                <c:pt idx="40">
                  <c:v>279.18651078986983</c:v>
                </c:pt>
                <c:pt idx="41">
                  <c:v>286.44536007040642</c:v>
                </c:pt>
                <c:pt idx="42">
                  <c:v>293.89293943223697</c:v>
                </c:pt>
                <c:pt idx="43">
                  <c:v>301.53415585747513</c:v>
                </c:pt>
                <c:pt idx="44">
                  <c:v>309.37404390976951</c:v>
                </c:pt>
                <c:pt idx="45">
                  <c:v>317.41776905142353</c:v>
                </c:pt>
                <c:pt idx="46">
                  <c:v>325.67063104676055</c:v>
                </c:pt>
                <c:pt idx="47">
                  <c:v>334.1380674539763</c:v>
                </c:pt>
                <c:pt idx="48">
                  <c:v>342.82565720777967</c:v>
                </c:pt>
                <c:pt idx="49">
                  <c:v>351.73912429518197</c:v>
                </c:pt>
                <c:pt idx="50">
                  <c:v>360.8843415268567</c:v>
                </c:pt>
                <c:pt idx="51">
                  <c:v>370.26733440655499</c:v>
                </c:pt>
                <c:pt idx="52">
                  <c:v>379.89428510112543</c:v>
                </c:pt>
                <c:pt idx="53">
                  <c:v>389.77153651375471</c:v>
                </c:pt>
                <c:pt idx="54">
                  <c:v>399.90559646311232</c:v>
                </c:pt>
                <c:pt idx="55">
                  <c:v>410.30314197115325</c:v>
                </c:pt>
                <c:pt idx="56">
                  <c:v>420.97102366240324</c:v>
                </c:pt>
                <c:pt idx="57">
                  <c:v>431.91627027762576</c:v>
                </c:pt>
                <c:pt idx="58">
                  <c:v>443.14609330484404</c:v>
                </c:pt>
                <c:pt idx="59">
                  <c:v>454.66789173077001</c:v>
                </c:pt>
                <c:pt idx="60">
                  <c:v>466.48925691577006</c:v>
                </c:pt>
                <c:pt idx="61">
                  <c:v>478.6179775955801</c:v>
                </c:pt>
                <c:pt idx="62">
                  <c:v>491.06204501306519</c:v>
                </c:pt>
                <c:pt idx="63">
                  <c:v>503.82965818340489</c:v>
                </c:pt>
                <c:pt idx="64">
                  <c:v>516.92922929617339</c:v>
                </c:pt>
                <c:pt idx="65">
                  <c:v>530.36938925787388</c:v>
                </c:pt>
                <c:pt idx="66">
                  <c:v>544.15899337857866</c:v>
                </c:pt>
                <c:pt idx="67">
                  <c:v>558.30712720642168</c:v>
                </c:pt>
                <c:pt idx="68">
                  <c:v>572.82311251378871</c:v>
                </c:pt>
                <c:pt idx="69">
                  <c:v>587.71651343914721</c:v>
                </c:pt>
                <c:pt idx="70">
                  <c:v>602.99714278856504</c:v>
                </c:pt>
                <c:pt idx="71">
                  <c:v>618.6750685010677</c:v>
                </c:pt>
                <c:pt idx="72">
                  <c:v>634.76062028209549</c:v>
                </c:pt>
                <c:pt idx="73">
                  <c:v>651.26439640942999</c:v>
                </c:pt>
                <c:pt idx="74">
                  <c:v>668.1972707160752</c:v>
                </c:pt>
                <c:pt idx="75">
                  <c:v>685.5703997546932</c:v>
                </c:pt>
                <c:pt idx="76">
                  <c:v>703.39523014831525</c:v>
                </c:pt>
                <c:pt idx="77">
                  <c:v>721.68350613217149</c:v>
                </c:pt>
                <c:pt idx="78">
                  <c:v>740.44727729160797</c:v>
                </c:pt>
                <c:pt idx="79">
                  <c:v>759.69890650118975</c:v>
                </c:pt>
                <c:pt idx="80">
                  <c:v>779.45107807022066</c:v>
                </c:pt>
                <c:pt idx="81">
                  <c:v>799.71680610004637</c:v>
                </c:pt>
                <c:pt idx="82">
                  <c:v>820.50944305864755</c:v>
                </c:pt>
                <c:pt idx="83">
                  <c:v>841.84268857817244</c:v>
                </c:pt>
                <c:pt idx="84">
                  <c:v>863.73059848120499</c:v>
                </c:pt>
                <c:pt idx="85">
                  <c:v>886.18759404171635</c:v>
                </c:pt>
                <c:pt idx="86">
                  <c:v>909.22847148680103</c:v>
                </c:pt>
                <c:pt idx="87">
                  <c:v>932.86841174545782</c:v>
                </c:pt>
                <c:pt idx="88">
                  <c:v>957.12299045083978</c:v>
                </c:pt>
                <c:pt idx="89">
                  <c:v>982.00818820256166</c:v>
                </c:pt>
                <c:pt idx="90">
                  <c:v>1007.5404010958283</c:v>
                </c:pt>
                <c:pt idx="91">
                  <c:v>1033.7364515243198</c:v>
                </c:pt>
                <c:pt idx="92">
                  <c:v>1060.6135992639522</c:v>
                </c:pt>
                <c:pt idx="93">
                  <c:v>1088.1895528448149</c:v>
                </c:pt>
                <c:pt idx="94">
                  <c:v>1116.4824812187801</c:v>
                </c:pt>
                <c:pt idx="95">
                  <c:v>1145.5110257304684</c:v>
                </c:pt>
                <c:pt idx="96">
                  <c:v>1175.2943123994605</c:v>
                </c:pt>
                <c:pt idx="97">
                  <c:v>1205.8519645218464</c:v>
                </c:pt>
                <c:pt idx="98">
                  <c:v>1237.2041155994145</c:v>
                </c:pt>
                <c:pt idx="99">
                  <c:v>1269.3714226049995</c:v>
                </c:pt>
                <c:pt idx="100">
                  <c:v>1302.3750795927294</c:v>
                </c:pt>
                <c:pt idx="101">
                  <c:v>1336.2368316621405</c:v>
                </c:pt>
                <c:pt idx="102">
                  <c:v>1370.9789892853562</c:v>
                </c:pt>
                <c:pt idx="103">
                  <c:v>1406.6244430067754</c:v>
                </c:pt>
                <c:pt idx="104">
                  <c:v>1443.1966785249517</c:v>
                </c:pt>
                <c:pt idx="105">
                  <c:v>1480.7197921666004</c:v>
                </c:pt>
                <c:pt idx="106">
                  <c:v>1519.2185067629321</c:v>
                </c:pt>
                <c:pt idx="107">
                  <c:v>1558.7181879387683</c:v>
                </c:pt>
                <c:pt idx="108">
                  <c:v>1599.2448608251764</c:v>
                </c:pt>
                <c:pt idx="109">
                  <c:v>1640.8252272066311</c:v>
                </c:pt>
                <c:pt idx="110">
                  <c:v>1683.4866831140037</c:v>
                </c:pt>
                <c:pt idx="111">
                  <c:v>1727.2573368749677</c:v>
                </c:pt>
                <c:pt idx="112">
                  <c:v>1772.1660276337168</c:v>
                </c:pt>
                <c:pt idx="113">
                  <c:v>1818.2423443521934</c:v>
                </c:pt>
                <c:pt idx="114">
                  <c:v>1865.5166453053505</c:v>
                </c:pt>
                <c:pt idx="115">
                  <c:v>1914.0200780832897</c:v>
                </c:pt>
                <c:pt idx="116">
                  <c:v>1963.7846001134553</c:v>
                </c:pt>
                <c:pt idx="117">
                  <c:v>2014.8429997164053</c:v>
                </c:pt>
                <c:pt idx="118">
                  <c:v>2067.228917709032</c:v>
                </c:pt>
                <c:pt idx="119">
                  <c:v>2120.976869569467</c:v>
                </c:pt>
                <c:pt idx="120">
                  <c:v>2176.1222681782733</c:v>
                </c:pt>
                <c:pt idx="121">
                  <c:v>2232.7014471509083</c:v>
                </c:pt>
                <c:pt idx="122">
                  <c:v>2290.751684776832</c:v>
                </c:pt>
                <c:pt idx="123">
                  <c:v>2350.3112285810298</c:v>
                </c:pt>
                <c:pt idx="124">
                  <c:v>2411.4193205241368</c:v>
                </c:pt>
                <c:pt idx="125">
                  <c:v>2474.1162228577646</c:v>
                </c:pt>
                <c:pt idx="126">
                  <c:v>2538.4432446520664</c:v>
                </c:pt>
                <c:pt idx="127">
                  <c:v>2604.4427690130201</c:v>
                </c:pt>
                <c:pt idx="128">
                  <c:v>2672.1582810073587</c:v>
                </c:pt>
                <c:pt idx="129">
                  <c:v>2741.63439631355</c:v>
                </c:pt>
                <c:pt idx="130">
                  <c:v>2812.9168906177024</c:v>
                </c:pt>
                <c:pt idx="131">
                  <c:v>2886.0527297737626</c:v>
                </c:pt>
                <c:pt idx="132">
                  <c:v>2961.0901007478806</c:v>
                </c:pt>
                <c:pt idx="133">
                  <c:v>3038.0784433673257</c:v>
                </c:pt>
                <c:pt idx="134">
                  <c:v>3117.0684828948761</c:v>
                </c:pt>
                <c:pt idx="135">
                  <c:v>3198.112263450143</c:v>
                </c:pt>
                <c:pt idx="136">
                  <c:v>3281.2631822998469</c:v>
                </c:pt>
                <c:pt idx="137">
                  <c:v>3366.5760250396429</c:v>
                </c:pt>
                <c:pt idx="138">
                  <c:v>3454.1070016906738</c:v>
                </c:pt>
                <c:pt idx="139">
                  <c:v>3543.9137837346316</c:v>
                </c:pt>
                <c:pt idx="140">
                  <c:v>3636.0555421117319</c:v>
                </c:pt>
                <c:pt idx="141">
                  <c:v>3730.5929862066369</c:v>
                </c:pt>
                <c:pt idx="142">
                  <c:v>3827.5884038480094</c:v>
                </c:pt>
                <c:pt idx="143">
                  <c:v>3927.1057023480575</c:v>
                </c:pt>
                <c:pt idx="144">
                  <c:v>4029.2104506091073</c:v>
                </c:pt>
                <c:pt idx="145">
                  <c:v>4133.9699223249445</c:v>
                </c:pt>
                <c:pt idx="146">
                  <c:v>4241.4531403053934</c:v>
                </c:pt>
                <c:pt idx="147">
                  <c:v>4351.7309219533336</c:v>
                </c:pt>
                <c:pt idx="148">
                  <c:v>4464.8759259241206</c:v>
                </c:pt>
                <c:pt idx="149">
                  <c:v>4580.9626999981474</c:v>
                </c:pt>
                <c:pt idx="150">
                  <c:v>4700.0677301980995</c:v>
                </c:pt>
                <c:pt idx="151">
                  <c:v>4822.2694911832505</c:v>
                </c:pt>
                <c:pt idx="152">
                  <c:v>4947.6484979540155</c:v>
                </c:pt>
                <c:pt idx="153">
                  <c:v>5076.2873589008204</c:v>
                </c:pt>
                <c:pt idx="154">
                  <c:v>5208.2708302322417</c:v>
                </c:pt>
                <c:pt idx="155">
                  <c:v>5343.6858718182802</c:v>
                </c:pt>
                <c:pt idx="156">
                  <c:v>5482.6217044855557</c:v>
                </c:pt>
                <c:pt idx="157">
                  <c:v>5625.1698688021806</c:v>
                </c:pt>
                <c:pt idx="158">
                  <c:v>5771.4242853910373</c:v>
                </c:pt>
                <c:pt idx="159">
                  <c:v>5921.4813168112041</c:v>
                </c:pt>
                <c:pt idx="160">
                  <c:v>6075.4398310482957</c:v>
                </c:pt>
                <c:pt idx="161">
                  <c:v>6233.4012666555518</c:v>
                </c:pt>
                <c:pt idx="162">
                  <c:v>6395.4696995885961</c:v>
                </c:pt>
                <c:pt idx="163">
                  <c:v>6561.7519117778993</c:v>
                </c:pt>
                <c:pt idx="164">
                  <c:v>6732.3574614841245</c:v>
                </c:pt>
                <c:pt idx="165">
                  <c:v>6907.3987554827117</c:v>
                </c:pt>
                <c:pt idx="166">
                  <c:v>7086.9911231252627</c:v>
                </c:pt>
                <c:pt idx="167">
                  <c:v>7271.2528923265199</c:v>
                </c:pt>
                <c:pt idx="168">
                  <c:v>7460.3054675270096</c:v>
                </c:pt>
                <c:pt idx="169">
                  <c:v>7654.2734096827116</c:v>
                </c:pt>
                <c:pt idx="170">
                  <c:v>7853.2845183344625</c:v>
                </c:pt>
                <c:pt idx="171">
                  <c:v>8057.4699158111589</c:v>
                </c:pt>
                <c:pt idx="172">
                  <c:v>8266.9641336222485</c:v>
                </c:pt>
                <c:pt idx="173">
                  <c:v>8482</c:v>
                </c:pt>
                <c:pt idx="174">
                  <c:v>8702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9A4E-495C-98A6-7B0B7074B5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2276352"/>
        <c:axId val="172278144"/>
      </c:lineChart>
      <c:catAx>
        <c:axId val="1722763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72278144"/>
        <c:crosses val="autoZero"/>
        <c:auto val="1"/>
        <c:lblAlgn val="ctr"/>
        <c:lblOffset val="100"/>
        <c:noMultiLvlLbl val="0"/>
      </c:catAx>
      <c:valAx>
        <c:axId val="172278144"/>
        <c:scaling>
          <c:orientation val="minMax"/>
          <c:max val="90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22763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 b="1"/>
      </a:pPr>
      <a:endParaRPr lang="da-DK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da-DK" sz="2000" dirty="0">
                <a:solidFill>
                  <a:schemeClr val="tx1"/>
                </a:solidFill>
              </a:rPr>
              <a:t>Aktive medlemmer i golfklubber i Danmark- antal </a:t>
            </a:r>
          </a:p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da-DK" sz="1600" dirty="0">
                <a:solidFill>
                  <a:schemeClr val="tx1"/>
                </a:solidFill>
              </a:rPr>
              <a:t>(antal passive</a:t>
            </a:r>
            <a:r>
              <a:rPr lang="da-DK" sz="1600" baseline="0" dirty="0">
                <a:solidFill>
                  <a:schemeClr val="tx1"/>
                </a:solidFill>
              </a:rPr>
              <a:t> medlemmer halveret siden 2010)</a:t>
            </a:r>
            <a:endParaRPr lang="da-DK" sz="1600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8.3539338292294735E-2"/>
          <c:y val="0.16473364762051895"/>
          <c:w val="0.90042859665952357"/>
          <c:h val="0.75959478946335079"/>
        </c:manualLayout>
      </c:layout>
      <c:lineChart>
        <c:grouping val="standard"/>
        <c:varyColors val="0"/>
        <c:ser>
          <c:idx val="0"/>
          <c:order val="0"/>
          <c:tx>
            <c:strRef>
              <c:f>'Ark1'!$B$2</c:f>
              <c:strCache>
                <c:ptCount val="1"/>
                <c:pt idx="0">
                  <c:v>Aktive medlemmer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'Ark1'!$A$3:$A$24</c:f>
              <c:numCache>
                <c:formatCode>General</c:formatCode>
                <c:ptCount val="22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  <c:pt idx="21">
                  <c:v>2018</c:v>
                </c:pt>
              </c:numCache>
            </c:numRef>
          </c:cat>
          <c:val>
            <c:numRef>
              <c:f>'Ark1'!$B$3:$B$24</c:f>
              <c:numCache>
                <c:formatCode>#,##0</c:formatCode>
                <c:ptCount val="22"/>
                <c:pt idx="0">
                  <c:v>79055</c:v>
                </c:pt>
                <c:pt idx="1">
                  <c:v>85122</c:v>
                </c:pt>
                <c:pt idx="2">
                  <c:v>91162</c:v>
                </c:pt>
                <c:pt idx="3">
                  <c:v>98180</c:v>
                </c:pt>
                <c:pt idx="4">
                  <c:v>105708</c:v>
                </c:pt>
                <c:pt idx="5">
                  <c:v>113599</c:v>
                </c:pt>
                <c:pt idx="6">
                  <c:v>121316</c:v>
                </c:pt>
                <c:pt idx="7">
                  <c:v>130706</c:v>
                </c:pt>
                <c:pt idx="8">
                  <c:v>136922</c:v>
                </c:pt>
                <c:pt idx="9">
                  <c:v>143629</c:v>
                </c:pt>
                <c:pt idx="10">
                  <c:v>148969</c:v>
                </c:pt>
                <c:pt idx="11">
                  <c:v>152372</c:v>
                </c:pt>
                <c:pt idx="12">
                  <c:v>152622</c:v>
                </c:pt>
                <c:pt idx="13">
                  <c:v>151185</c:v>
                </c:pt>
                <c:pt idx="14">
                  <c:v>152801</c:v>
                </c:pt>
                <c:pt idx="15">
                  <c:v>152972</c:v>
                </c:pt>
                <c:pt idx="16">
                  <c:v>152588</c:v>
                </c:pt>
                <c:pt idx="17">
                  <c:v>150699</c:v>
                </c:pt>
                <c:pt idx="18">
                  <c:v>150916</c:v>
                </c:pt>
                <c:pt idx="19">
                  <c:v>151139</c:v>
                </c:pt>
                <c:pt idx="20">
                  <c:v>151243</c:v>
                </c:pt>
                <c:pt idx="21">
                  <c:v>149044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A809-494A-B45D-B83B557947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2382720"/>
        <c:axId val="202400896"/>
      </c:lineChart>
      <c:catAx>
        <c:axId val="202382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202400896"/>
        <c:crosses val="autoZero"/>
        <c:auto val="1"/>
        <c:lblAlgn val="ctr"/>
        <c:lblOffset val="100"/>
        <c:noMultiLvlLbl val="0"/>
      </c:catAx>
      <c:valAx>
        <c:axId val="202400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202382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/>
      </a:pPr>
      <a:endParaRPr lang="da-DK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'Ark1'!$B$3</c:f>
              <c:strCache>
                <c:ptCount val="1"/>
                <c:pt idx="0">
                  <c:v>Klubber - antal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'Ark1'!$A$4:$A$25</c:f>
              <c:numCache>
                <c:formatCode>General</c:formatCode>
                <c:ptCount val="22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  <c:pt idx="21">
                  <c:v>2018</c:v>
                </c:pt>
              </c:numCache>
            </c:numRef>
          </c:cat>
          <c:val>
            <c:numRef>
              <c:f>'Ark1'!$B$4:$B$25</c:f>
              <c:numCache>
                <c:formatCode>General</c:formatCode>
                <c:ptCount val="22"/>
                <c:pt idx="0">
                  <c:v>126</c:v>
                </c:pt>
                <c:pt idx="1">
                  <c:v>129</c:v>
                </c:pt>
                <c:pt idx="2">
                  <c:v>130</c:v>
                </c:pt>
                <c:pt idx="3">
                  <c:v>131</c:v>
                </c:pt>
                <c:pt idx="4">
                  <c:v>135</c:v>
                </c:pt>
                <c:pt idx="5">
                  <c:v>138</c:v>
                </c:pt>
                <c:pt idx="6">
                  <c:v>138</c:v>
                </c:pt>
                <c:pt idx="7">
                  <c:v>147</c:v>
                </c:pt>
                <c:pt idx="8">
                  <c:v>154</c:v>
                </c:pt>
                <c:pt idx="9">
                  <c:v>160</c:v>
                </c:pt>
                <c:pt idx="10">
                  <c:v>171</c:v>
                </c:pt>
                <c:pt idx="11">
                  <c:v>179</c:v>
                </c:pt>
                <c:pt idx="12">
                  <c:v>180</c:v>
                </c:pt>
                <c:pt idx="13">
                  <c:v>181</c:v>
                </c:pt>
                <c:pt idx="14">
                  <c:v>186</c:v>
                </c:pt>
                <c:pt idx="15">
                  <c:v>187</c:v>
                </c:pt>
                <c:pt idx="16">
                  <c:v>188</c:v>
                </c:pt>
                <c:pt idx="17">
                  <c:v>188</c:v>
                </c:pt>
                <c:pt idx="18">
                  <c:v>190</c:v>
                </c:pt>
                <c:pt idx="19">
                  <c:v>190</c:v>
                </c:pt>
                <c:pt idx="20">
                  <c:v>190</c:v>
                </c:pt>
                <c:pt idx="21">
                  <c:v>190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26C4-4CC0-971E-47D6C84ADA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2443392"/>
        <c:axId val="202445184"/>
        <c:extLst xmlns:c16r2="http://schemas.microsoft.com/office/drawing/2015/06/chart">
          <c:ext xmlns:c15="http://schemas.microsoft.com/office/drawing/2012/chart" uri="{02D57815-91ED-43cb-92C2-25804820EDAC}">
            <c15:filteredLin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'Ark1'!$C$3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'Ark1'!$A$4:$A$25</c15:sqref>
                        </c15:formulaRef>
                      </c:ext>
                    </c:extLst>
                    <c:numCache>
                      <c:formatCode>General</c:formatCode>
                      <c:ptCount val="22"/>
                      <c:pt idx="0">
                        <c:v>1997</c:v>
                      </c:pt>
                      <c:pt idx="1">
                        <c:v>1998</c:v>
                      </c:pt>
                      <c:pt idx="2">
                        <c:v>1999</c:v>
                      </c:pt>
                      <c:pt idx="3">
                        <c:v>2000</c:v>
                      </c:pt>
                      <c:pt idx="4">
                        <c:v>2001</c:v>
                      </c:pt>
                      <c:pt idx="5">
                        <c:v>2002</c:v>
                      </c:pt>
                      <c:pt idx="6">
                        <c:v>2003</c:v>
                      </c:pt>
                      <c:pt idx="7">
                        <c:v>2004</c:v>
                      </c:pt>
                      <c:pt idx="8">
                        <c:v>2005</c:v>
                      </c:pt>
                      <c:pt idx="9">
                        <c:v>2006</c:v>
                      </c:pt>
                      <c:pt idx="10">
                        <c:v>2007</c:v>
                      </c:pt>
                      <c:pt idx="11">
                        <c:v>2008</c:v>
                      </c:pt>
                      <c:pt idx="12">
                        <c:v>2009</c:v>
                      </c:pt>
                      <c:pt idx="13">
                        <c:v>2010</c:v>
                      </c:pt>
                      <c:pt idx="14">
                        <c:v>2011</c:v>
                      </c:pt>
                      <c:pt idx="15">
                        <c:v>2012</c:v>
                      </c:pt>
                      <c:pt idx="16">
                        <c:v>2013</c:v>
                      </c:pt>
                      <c:pt idx="17">
                        <c:v>2014</c:v>
                      </c:pt>
                      <c:pt idx="18">
                        <c:v>2015</c:v>
                      </c:pt>
                      <c:pt idx="19">
                        <c:v>2016</c:v>
                      </c:pt>
                      <c:pt idx="20">
                        <c:v>2017</c:v>
                      </c:pt>
                      <c:pt idx="21">
                        <c:v>2018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'Ark1'!$C$4:$C$25</c15:sqref>
                        </c15:formulaRef>
                      </c:ext>
                    </c:extLst>
                    <c:numCache>
                      <c:formatCode>General</c:formatCode>
                      <c:ptCount val="22"/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1-26C4-4CC0-971E-47D6C84ADA3E}"/>
                  </c:ext>
                </c:extLst>
              </c15:ser>
            </c15:filteredLineSeries>
          </c:ext>
        </c:extLst>
      </c:lineChart>
      <c:catAx>
        <c:axId val="202443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202445184"/>
        <c:crosses val="autoZero"/>
        <c:auto val="1"/>
        <c:lblAlgn val="ctr"/>
        <c:lblOffset val="100"/>
        <c:noMultiLvlLbl val="0"/>
      </c:catAx>
      <c:valAx>
        <c:axId val="202445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202443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>
          <a:solidFill>
            <a:schemeClr val="tx1"/>
          </a:solidFill>
        </a:defRPr>
      </a:pPr>
      <a:endParaRPr lang="da-DK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l" defTabSz="914378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 defTabSz="914378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4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l" defTabSz="914378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4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 defTabSz="914378">
              <a:defRPr sz="1200" smtClean="0"/>
            </a:lvl1pPr>
          </a:lstStyle>
          <a:p>
            <a:pPr>
              <a:defRPr/>
            </a:pPr>
            <a:fld id="{4EA146B3-ADAE-4A9B-9FBF-996B584B5F7D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72251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l" defTabSz="914378">
              <a:defRPr sz="1200" smtClean="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04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 defTabSz="914378">
              <a:defRPr sz="1200" smtClean="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2950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04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404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l" defTabSz="914378">
              <a:defRPr sz="1200" smtClean="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04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 defTabSz="914378">
              <a:defRPr sz="1200" smtClean="0"/>
            </a:lvl1pPr>
          </a:lstStyle>
          <a:p>
            <a:pPr>
              <a:defRPr/>
            </a:pPr>
            <a:fld id="{9C7DAECE-9FBC-416B-8212-6A3ACAC7EC92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803045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Lucida Sans" pitchFamily="34" charset="0"/>
              </a:defRPr>
            </a:lvl1pPr>
            <a:lvl2pPr marL="742653" indent="-285636">
              <a:defRPr sz="1600">
                <a:solidFill>
                  <a:schemeClr val="tx1"/>
                </a:solidFill>
                <a:latin typeface="Lucida Sans" pitchFamily="34" charset="0"/>
              </a:defRPr>
            </a:lvl2pPr>
            <a:lvl3pPr marL="1142543" indent="-228509">
              <a:defRPr sz="1600">
                <a:solidFill>
                  <a:schemeClr val="tx1"/>
                </a:solidFill>
                <a:latin typeface="Lucida Sans" pitchFamily="34" charset="0"/>
              </a:defRPr>
            </a:lvl3pPr>
            <a:lvl4pPr marL="1599560" indent="-228509">
              <a:defRPr sz="1600">
                <a:solidFill>
                  <a:schemeClr val="tx1"/>
                </a:solidFill>
                <a:latin typeface="Lucida Sans" pitchFamily="34" charset="0"/>
              </a:defRPr>
            </a:lvl4pPr>
            <a:lvl5pPr marL="2056577" indent="-228509">
              <a:defRPr sz="1600">
                <a:solidFill>
                  <a:schemeClr val="tx1"/>
                </a:solidFill>
                <a:latin typeface="Lucida Sans" pitchFamily="34" charset="0"/>
              </a:defRPr>
            </a:lvl5pPr>
            <a:lvl6pPr marL="2513594" indent="-228509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Sans" pitchFamily="34" charset="0"/>
              </a:defRPr>
            </a:lvl6pPr>
            <a:lvl7pPr marL="2970611" indent="-228509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Sans" pitchFamily="34" charset="0"/>
              </a:defRPr>
            </a:lvl7pPr>
            <a:lvl8pPr marL="3427628" indent="-228509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Sans" pitchFamily="34" charset="0"/>
              </a:defRPr>
            </a:lvl8pPr>
            <a:lvl9pPr marL="3884646" indent="-228509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fld id="{D81F4DD3-4FFA-4251-BAB2-BFF34D12A261}" type="slidenum">
              <a:rPr lang="da-DK" altLang="da-DK" sz="1200">
                <a:latin typeface="Arial" pitchFamily="34" charset="0"/>
              </a:rPr>
              <a:pPr/>
              <a:t>18</a:t>
            </a:fld>
            <a:endParaRPr lang="da-DK" altLang="da-DK" sz="1200">
              <a:latin typeface="Arial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7100" y="744538"/>
            <a:ext cx="4964113" cy="3724275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828" y="4715709"/>
            <a:ext cx="4981258" cy="446492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829" tIns="43913" rIns="87829" bIns="43913"/>
          <a:lstStyle/>
          <a:p>
            <a:pPr eaLnBrk="1" hangingPunct="1"/>
            <a:endParaRPr lang="da-DK" altLang="da-DK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82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Pladsholder til diasbille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Pladsholder til noter 2"/>
          <p:cNvSpPr>
            <a:spLocks noGrp="1"/>
          </p:cNvSpPr>
          <p:nvPr>
            <p:ph type="body" idx="1"/>
          </p:nvPr>
        </p:nvSpPr>
        <p:spPr>
          <a:xfrm>
            <a:off x="679768" y="4716877"/>
            <a:ext cx="5438140" cy="44652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464" tIns="43732" rIns="87464" bIns="43732"/>
          <a:lstStyle/>
          <a:p>
            <a:r>
              <a:rPr lang="da-DK" altLang="da-DK"/>
              <a:t>H og M kører ikke ud med produkter og butikker – men laver særlig kollektion og nød til at møde op for at få Comme les Gracon, madonna og karl Lagerfeld</a:t>
            </a:r>
          </a:p>
        </p:txBody>
      </p:sp>
      <p:sp>
        <p:nvSpPr>
          <p:cNvPr id="31748" name="Pladsholder til diasnummer 3"/>
          <p:cNvSpPr txBox="1">
            <a:spLocks noGrp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464" tIns="43732" rIns="87464" bIns="43732" anchor="b"/>
          <a:lstStyle>
            <a:lvl1pPr algn="l" defTabSz="87471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685800" indent="-263525" algn="l" defTabSz="87471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055688" indent="-211138" algn="l" defTabSz="87471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476375" indent="-209550" algn="l" defTabSz="87471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898650" indent="-212725" algn="l" defTabSz="87471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355850" indent="-212725" defTabSz="874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13050" indent="-212725" defTabSz="874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270250" indent="-212725" defTabSz="874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27450" indent="-212725" defTabSz="874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</a:pPr>
            <a:fld id="{7DADA179-829C-4549-B06B-8F7903D40FFE}" type="slidenum">
              <a:rPr lang="da-DK" altLang="da-DK" sz="1100">
                <a:latin typeface="Times" charset="0"/>
              </a:rPr>
              <a:pPr algn="r">
                <a:spcBef>
                  <a:spcPct val="0"/>
                </a:spcBef>
              </a:pPr>
              <a:t>19</a:t>
            </a:fld>
            <a:endParaRPr lang="da-DK" altLang="da-DK" sz="11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848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2313024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827965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715125" y="188913"/>
            <a:ext cx="2178050" cy="6119812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179388" y="188913"/>
            <a:ext cx="6383337" cy="6119812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1259633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og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5976937" cy="1516062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abel 2"/>
          <p:cNvSpPr>
            <a:spLocks noGrp="1"/>
          </p:cNvSpPr>
          <p:nvPr>
            <p:ph type="tbl" idx="1"/>
          </p:nvPr>
        </p:nvSpPr>
        <p:spPr>
          <a:xfrm>
            <a:off x="179388" y="1989138"/>
            <a:ext cx="8713787" cy="4319587"/>
          </a:xfrm>
        </p:spPr>
        <p:txBody>
          <a:bodyPr/>
          <a:lstStyle/>
          <a:p>
            <a:pPr lvl="0"/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1852303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4003341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3241503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179388" y="1989138"/>
            <a:ext cx="4279900" cy="431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11688" y="1989138"/>
            <a:ext cx="4281487" cy="431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3589600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2642411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2377024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2557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3178853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1706001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52400" y="152400"/>
            <a:ext cx="8839200" cy="6248400"/>
          </a:xfrm>
          <a:prstGeom prst="rect">
            <a:avLst/>
          </a:prstGeom>
          <a:noFill/>
          <a:ln w="9525">
            <a:solidFill>
              <a:srgbClr val="82828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188913"/>
            <a:ext cx="5976937" cy="151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Click to edit Master title style</a:t>
            </a: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990600" y="3657600"/>
            <a:ext cx="43434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da-DK" sz="3600" b="1">
              <a:latin typeface="L Frutiger Light" charset="0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989138"/>
            <a:ext cx="8713787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0" y="6448425"/>
            <a:ext cx="9144000" cy="409575"/>
            <a:chOff x="0" y="4062"/>
            <a:chExt cx="5760" cy="258"/>
          </a:xfrm>
        </p:grpSpPr>
        <p:pic>
          <p:nvPicPr>
            <p:cNvPr id="1039" name="Picture 9" descr="logo ppt 5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62"/>
              <a:ext cx="5760" cy="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0" name="Picture 10"/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5" t="13882" r="82962" b="83409"/>
            <a:stretch>
              <a:fillRect/>
            </a:stretch>
          </p:blipFill>
          <p:spPr bwMode="auto">
            <a:xfrm>
              <a:off x="0" y="4080"/>
              <a:ext cx="100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33" name="Rectangle 11"/>
          <p:cNvSpPr>
            <a:spLocks noChangeArrowheads="1"/>
          </p:cNvSpPr>
          <p:nvPr/>
        </p:nvSpPr>
        <p:spPr bwMode="auto">
          <a:xfrm>
            <a:off x="152400" y="152400"/>
            <a:ext cx="8839200" cy="6248400"/>
          </a:xfrm>
          <a:prstGeom prst="rect">
            <a:avLst/>
          </a:prstGeom>
          <a:noFill/>
          <a:ln w="9525">
            <a:solidFill>
              <a:srgbClr val="82828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/>
          </a:p>
        </p:txBody>
      </p:sp>
      <p:grpSp>
        <p:nvGrpSpPr>
          <p:cNvPr id="1036" name="Group 14"/>
          <p:cNvGrpSpPr>
            <a:grpSpLocks/>
          </p:cNvGrpSpPr>
          <p:nvPr/>
        </p:nvGrpSpPr>
        <p:grpSpPr bwMode="auto">
          <a:xfrm>
            <a:off x="0" y="6448425"/>
            <a:ext cx="9144000" cy="409575"/>
            <a:chOff x="0" y="4062"/>
            <a:chExt cx="5760" cy="258"/>
          </a:xfrm>
        </p:grpSpPr>
        <p:pic>
          <p:nvPicPr>
            <p:cNvPr id="1037" name="Picture 15" descr="logo ppt 5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62"/>
              <a:ext cx="5760" cy="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8" name="Picture 16"/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5" t="13882" r="82962" b="83409"/>
            <a:stretch>
              <a:fillRect/>
            </a:stretch>
          </p:blipFill>
          <p:spPr bwMode="auto">
            <a:xfrm>
              <a:off x="0" y="4080"/>
              <a:ext cx="100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714" r:id="rId2"/>
    <p:sldLayoutId id="2147483652" r:id="rId3"/>
    <p:sldLayoutId id="2147483653" r:id="rId4"/>
    <p:sldLayoutId id="2147483654" r:id="rId5"/>
    <p:sldLayoutId id="2147483663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L Frutiger Light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L Frutiger Light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L Frutiger Light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L Frutiger Ligh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L Frutiger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L Frutiger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L Frutiger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L Frutiger Light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fremforsk.itide.dk/vis_bog.asp?AjrdcmntId=131" TargetMode="External"/><Relationship Id="rId3" Type="http://schemas.openxmlformats.org/officeDocument/2006/relationships/image" Target="../media/image25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fremforsk.dk/" TargetMode="External"/><Relationship Id="rId11" Type="http://schemas.openxmlformats.org/officeDocument/2006/relationships/image" Target="../media/image30.jpeg"/><Relationship Id="rId5" Type="http://schemas.openxmlformats.org/officeDocument/2006/relationships/hyperlink" Target="mailto:jbj@fremforsk.dk" TargetMode="External"/><Relationship Id="rId10" Type="http://schemas.openxmlformats.org/officeDocument/2006/relationships/image" Target="../media/image29.png"/><Relationship Id="rId4" Type="http://schemas.openxmlformats.org/officeDocument/2006/relationships/image" Target="../media/image26.png"/><Relationship Id="rId9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Billedresultat for fitness">
            <a:extLst>
              <a:ext uri="{FF2B5EF4-FFF2-40B4-BE49-F238E27FC236}">
                <a16:creationId xmlns:a16="http://schemas.microsoft.com/office/drawing/2014/main" xmlns="" id="{58B2D523-9698-42B8-9E90-2FFA0308FA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848" y="155324"/>
            <a:ext cx="2313942" cy="130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Billed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674" y="168926"/>
            <a:ext cx="2414174" cy="1287559"/>
          </a:xfrm>
          <a:prstGeom prst="rect">
            <a:avLst/>
          </a:prstGeom>
        </p:spPr>
      </p:pic>
      <p:pic>
        <p:nvPicPr>
          <p:cNvPr id="1026" name="Picture 2" descr="Billedresultat for MTB lÃ¸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6" y="179741"/>
            <a:ext cx="1929452" cy="1287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Bryson DeChambeau teed it up this week with a brand new version of the Bridgestone Tour B X ball. (Jared C. Tilton/Getty Images)">
            <a:extLst>
              <a:ext uri="{FF2B5EF4-FFF2-40B4-BE49-F238E27FC236}">
                <a16:creationId xmlns:a16="http://schemas.microsoft.com/office/drawing/2014/main" xmlns="" id="{0EC19BE3-D2F0-4BC7-BEA4-F702A25286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71" y="1449659"/>
            <a:ext cx="8838873" cy="493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207503"/>
            <a:ext cx="7772400" cy="1003239"/>
          </a:xfrm>
        </p:spPr>
        <p:txBody>
          <a:bodyPr/>
          <a:lstStyle/>
          <a:p>
            <a:r>
              <a:rPr lang="da-DK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Fremtiden for golf og golfklubber</a:t>
            </a:r>
            <a:br>
              <a:rPr lang="da-DK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a-DK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efter </a:t>
            </a:r>
            <a:r>
              <a:rPr lang="da-DK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corona</a:t>
            </a:r>
            <a:r>
              <a:rPr lang="da-DK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da-DK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a-DK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da-DK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da-DK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93080" y="5408340"/>
            <a:ext cx="6400800" cy="935015"/>
          </a:xfrm>
        </p:spPr>
        <p:txBody>
          <a:bodyPr/>
          <a:lstStyle/>
          <a:p>
            <a:r>
              <a:rPr lang="da-DK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Jesper Bo Jensen, ph.d.</a:t>
            </a:r>
          </a:p>
          <a:p>
            <a:r>
              <a:rPr lang="da-DK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fremtidsforsker</a:t>
            </a:r>
          </a:p>
        </p:txBody>
      </p:sp>
      <p:pic>
        <p:nvPicPr>
          <p:cNvPr id="4" name="Picture 2" descr="Sådan bestiller du en coronatest | Ballerup.dk">
            <a:extLst>
              <a:ext uri="{FF2B5EF4-FFF2-40B4-BE49-F238E27FC236}">
                <a16:creationId xmlns:a16="http://schemas.microsoft.com/office/drawing/2014/main" xmlns="" id="{5CD7976C-8247-4103-92DF-9801517BBF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40" y="155324"/>
            <a:ext cx="2045654" cy="1273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Sådan bestiller du en coronatest | Ballerup.dk">
            <a:extLst>
              <a:ext uri="{FF2B5EF4-FFF2-40B4-BE49-F238E27FC236}">
                <a16:creationId xmlns:a16="http://schemas.microsoft.com/office/drawing/2014/main" xmlns="" id="{929FDE0E-2709-4590-BC95-F28F2A1437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884" y="155324"/>
            <a:ext cx="2225659" cy="129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Sådan bestiller du en coronatest | Ballerup.dk">
            <a:extLst>
              <a:ext uri="{FF2B5EF4-FFF2-40B4-BE49-F238E27FC236}">
                <a16:creationId xmlns:a16="http://schemas.microsoft.com/office/drawing/2014/main" xmlns="" id="{91C01373-620E-4502-82D6-DBCFD2DBDE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71" y="5111224"/>
            <a:ext cx="2045654" cy="1273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Sådan bestiller du en coronatest | Ballerup.dk">
            <a:extLst>
              <a:ext uri="{FF2B5EF4-FFF2-40B4-BE49-F238E27FC236}">
                <a16:creationId xmlns:a16="http://schemas.microsoft.com/office/drawing/2014/main" xmlns="" id="{7EB2E8E9-75D6-4B67-ABE1-E3779D165F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993" y="5667023"/>
            <a:ext cx="1086336" cy="676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77074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3512989D-3DFF-4212-9A4E-080DA8960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7" y="188913"/>
            <a:ext cx="8581841" cy="789282"/>
          </a:xfrm>
        </p:spPr>
        <p:txBody>
          <a:bodyPr/>
          <a:lstStyle/>
          <a:p>
            <a:r>
              <a:rPr lang="da-DK" dirty="0"/>
              <a:t>Natur og det grønne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xmlns="" id="{3237D039-7875-432A-92E7-99A2A5D0C4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7" y="1226162"/>
            <a:ext cx="5030565" cy="5082563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da-DK" sz="2600" dirty="0"/>
              <a:t>Det sanselige</a:t>
            </a:r>
          </a:p>
          <a:p>
            <a:pPr>
              <a:spcBef>
                <a:spcPts val="600"/>
              </a:spcBef>
            </a:pPr>
            <a:r>
              <a:rPr lang="da-DK" sz="2600" dirty="0"/>
              <a:t>Det helbredende</a:t>
            </a:r>
          </a:p>
          <a:p>
            <a:pPr>
              <a:spcBef>
                <a:spcPts val="600"/>
              </a:spcBef>
            </a:pPr>
            <a:r>
              <a:rPr lang="da-DK" sz="2600" dirty="0"/>
              <a:t>Det vi kan føle på, mærke, have forbindelse med</a:t>
            </a:r>
          </a:p>
          <a:p>
            <a:pPr>
              <a:spcBef>
                <a:spcPts val="600"/>
              </a:spcBef>
            </a:pPr>
            <a:r>
              <a:rPr lang="da-DK" sz="2600" dirty="0"/>
              <a:t>Naturen – det vil vi have, også selv om det ikke er natur</a:t>
            </a:r>
          </a:p>
          <a:p>
            <a:pPr>
              <a:spcBef>
                <a:spcPts val="600"/>
              </a:spcBef>
            </a:pPr>
            <a:r>
              <a:rPr lang="da-DK" sz="2600" dirty="0"/>
              <a:t>Modsætningen til det digitale</a:t>
            </a:r>
          </a:p>
          <a:p>
            <a:pPr>
              <a:spcBef>
                <a:spcPts val="600"/>
              </a:spcBef>
            </a:pPr>
            <a:r>
              <a:rPr lang="da-DK" sz="2600" dirty="0"/>
              <a:t>Organiske former</a:t>
            </a:r>
          </a:p>
          <a:p>
            <a:pPr>
              <a:spcBef>
                <a:spcPts val="600"/>
              </a:spcBef>
            </a:pPr>
            <a:r>
              <a:rPr lang="da-DK" sz="2600" dirty="0"/>
              <a:t>Alder – seniorer elsker natur</a:t>
            </a:r>
          </a:p>
        </p:txBody>
      </p:sp>
      <p:pic>
        <p:nvPicPr>
          <p:cNvPr id="5124" name="Picture 4" descr="Summer Forest, Bulgaria - rugged life | Nature photos, Beautiful ...">
            <a:extLst>
              <a:ext uri="{FF2B5EF4-FFF2-40B4-BE49-F238E27FC236}">
                <a16:creationId xmlns:a16="http://schemas.microsoft.com/office/drawing/2014/main" xmlns="" id="{6EA5DC75-A46F-49BF-B2A7-94562C895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299" y="1226162"/>
            <a:ext cx="3449212" cy="517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54690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CEAA7EFC-3ABA-469B-8EBC-358B92FA1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8" y="188913"/>
            <a:ext cx="5688755" cy="1516062"/>
          </a:xfrm>
        </p:spPr>
        <p:txBody>
          <a:bodyPr/>
          <a:lstStyle/>
          <a:p>
            <a:r>
              <a:rPr lang="da-DK" dirty="0"/>
              <a:t>Boom i grønne biler i 2020</a:t>
            </a:r>
          </a:p>
        </p:txBody>
      </p:sp>
      <p:pic>
        <p:nvPicPr>
          <p:cNvPr id="8" name="Pladsholder til indhold 7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xmlns="" id="{BA2ECF0E-34B4-48BD-AE34-38A70ED767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591" y="1989138"/>
            <a:ext cx="6479380" cy="4319587"/>
          </a:xfr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xmlns="" id="{AEABFAD4-6663-4F16-8D7C-CFB4B930E6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953"/>
          <a:stretch/>
        </p:blipFill>
        <p:spPr>
          <a:xfrm>
            <a:off x="179388" y="1844824"/>
            <a:ext cx="7775162" cy="4536504"/>
          </a:xfrm>
          <a:prstGeom prst="rect">
            <a:avLst/>
          </a:prstGeom>
        </p:spPr>
      </p:pic>
      <p:pic>
        <p:nvPicPr>
          <p:cNvPr id="1028" name="Picture 4" descr="Hyundai Ioniq Plug-In - genial biltype | FDM">
            <a:extLst>
              <a:ext uri="{FF2B5EF4-FFF2-40B4-BE49-F238E27FC236}">
                <a16:creationId xmlns:a16="http://schemas.microsoft.com/office/drawing/2014/main" xmlns="" id="{C29DF984-21FC-4249-AD98-CF824A49A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983" y="188913"/>
            <a:ext cx="2649606" cy="149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41129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Fritiden i fremtiden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251520" y="2348880"/>
            <a:ext cx="8641655" cy="3959845"/>
          </a:xfrm>
        </p:spPr>
        <p:txBody>
          <a:bodyPr/>
          <a:lstStyle/>
          <a:p>
            <a:r>
              <a:rPr lang="da-DK" sz="2600" dirty="0"/>
              <a:t>Vi har fået mere fritid de seneste 10 år </a:t>
            </a:r>
          </a:p>
          <a:p>
            <a:r>
              <a:rPr lang="da-DK" sz="2600" dirty="0"/>
              <a:t>Meget mere af fritiden er båndlagt at planlagte aktiviteter: Motion, møder i institutioner, aftalte aktiviteterne med venner og veninder, planlagte kulturtilbud etc. etc.</a:t>
            </a:r>
          </a:p>
          <a:p>
            <a:r>
              <a:rPr lang="da-DK" sz="2600" dirty="0"/>
              <a:t>Så selv om vi har mere fritid har vi meget mindre fri tid – tid uden planer, tid til os selv, tid til ingenting</a:t>
            </a:r>
          </a:p>
          <a:p>
            <a:r>
              <a:rPr lang="da-DK" sz="2600" dirty="0"/>
              <a:t>Den nye luksus er: Tid, rum, stilhed, sikkerhed, enkelthed og opmærksomhed</a:t>
            </a:r>
          </a:p>
          <a:p>
            <a:endParaRPr lang="da-DK" dirty="0"/>
          </a:p>
        </p:txBody>
      </p:sp>
      <p:sp>
        <p:nvSpPr>
          <p:cNvPr id="4" name="AutoShape 2" descr="Relateret billed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pic>
        <p:nvPicPr>
          <p:cNvPr id="116738" name="Picture 2" descr="Aktiv Fritid - Billeder - aktivfritid">
            <a:extLst>
              <a:ext uri="{FF2B5EF4-FFF2-40B4-BE49-F238E27FC236}">
                <a16:creationId xmlns:a16="http://schemas.microsoft.com/office/drawing/2014/main" xmlns="" id="{9AE4E7E7-26E5-4604-A722-3E0714E0F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861" y="188913"/>
            <a:ext cx="3143924" cy="2015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49051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67BC30A1-CBBD-45D5-898F-41FFF28FF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8" y="188913"/>
            <a:ext cx="7892168" cy="1516062"/>
          </a:xfrm>
        </p:spPr>
        <p:txBody>
          <a:bodyPr/>
          <a:lstStyle/>
          <a:p>
            <a:r>
              <a:rPr lang="da-DK" dirty="0"/>
              <a:t>Covid19 skaber nye muligheder for golfsporten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xmlns="" id="{AC5E4B20-782D-4341-A72C-6779A570E0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1907822"/>
            <a:ext cx="8713787" cy="4400903"/>
          </a:xfrm>
        </p:spPr>
        <p:txBody>
          <a:bodyPr/>
          <a:lstStyle/>
          <a:p>
            <a:r>
              <a:rPr lang="da-DK" dirty="0"/>
              <a:t>Vi flokkes i naturen – det er simpelthen </a:t>
            </a:r>
            <a:r>
              <a:rPr lang="da-DK" dirty="0" err="1"/>
              <a:t>hyper-moderne</a:t>
            </a:r>
            <a:r>
              <a:rPr lang="da-DK" dirty="0"/>
              <a:t> at være aktiv udendørs</a:t>
            </a:r>
          </a:p>
          <a:p>
            <a:r>
              <a:rPr lang="da-DK" dirty="0"/>
              <a:t>Bæredygtighed og det grønne har fået et ekstra boost under Covid19 pandemien</a:t>
            </a:r>
          </a:p>
          <a:p>
            <a:pPr lvl="1"/>
            <a:r>
              <a:rPr lang="da-DK" dirty="0"/>
              <a:t>Alt hvad der er grønt er godt!</a:t>
            </a:r>
          </a:p>
          <a:p>
            <a:r>
              <a:rPr lang="da-DK" dirty="0"/>
              <a:t>Udflytning til mere plads og tættere på naturen</a:t>
            </a:r>
          </a:p>
          <a:p>
            <a:r>
              <a:rPr lang="da-DK" dirty="0"/>
              <a:t>Arbejdet bliver mere fleksibelt, og vi kan selv i højere grad selv bestemme, hvornår vi holder fri</a:t>
            </a:r>
          </a:p>
          <a:p>
            <a:r>
              <a:rPr lang="da-DK" dirty="0"/>
              <a:t>Arbejde og fritid vil smelte mere sammen</a:t>
            </a:r>
          </a:p>
        </p:txBody>
      </p:sp>
    </p:spTree>
    <p:extLst>
      <p:ext uri="{BB962C8B-B14F-4D97-AF65-F5344CB8AC3E}">
        <p14:creationId xmlns:p14="http://schemas.microsoft.com/office/powerpoint/2010/main" val="19886675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29244E14-6D3D-4CEE-939F-58A108200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8" y="188913"/>
            <a:ext cx="6255279" cy="1516062"/>
          </a:xfrm>
        </p:spPr>
        <p:txBody>
          <a:bodyPr/>
          <a:lstStyle/>
          <a:p>
            <a:r>
              <a:rPr lang="da-DK" dirty="0"/>
              <a:t>Fleksibel golf er fremtiden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xmlns="" id="{8A142A7F-5016-4D6A-B156-791AABA2BC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Nye golfere vil gerne prøve det af i det små – gå 6 huller eller bare være ude i en time eller to</a:t>
            </a:r>
          </a:p>
          <a:p>
            <a:r>
              <a:rPr lang="da-DK" dirty="0"/>
              <a:t>Der skal være mulighed for at spille på hverdage og på det tidspunkt, man har lyst til</a:t>
            </a:r>
          </a:p>
          <a:p>
            <a:r>
              <a:rPr lang="da-DK" dirty="0"/>
              <a:t>Parring af makkere til tilfældige ture på banen – gerne via et system eller en app på mobilen, hvor man også kan få invitationer</a:t>
            </a:r>
          </a:p>
          <a:p>
            <a:r>
              <a:rPr lang="da-DK" dirty="0"/>
              <a:t>Fleksible klublokaler med et par arbejdspladser er fremover en fordel</a:t>
            </a:r>
          </a:p>
        </p:txBody>
      </p:sp>
    </p:spTree>
    <p:extLst>
      <p:ext uri="{BB962C8B-B14F-4D97-AF65-F5344CB8AC3E}">
        <p14:creationId xmlns:p14="http://schemas.microsoft.com/office/powerpoint/2010/main" val="29142900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629A2357-6F87-4C73-8EC8-312820F83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188913"/>
            <a:ext cx="5976937" cy="1516062"/>
          </a:xfrm>
        </p:spPr>
        <p:txBody>
          <a:bodyPr/>
          <a:lstStyle/>
          <a:p>
            <a:r>
              <a:rPr lang="da-DK" dirty="0"/>
              <a:t>Hvad skal der til for at gøre golf hipt?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xmlns="" id="{3277013D-5ADA-410B-8095-5105D7914A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1840090"/>
            <a:ext cx="8713787" cy="4468636"/>
          </a:xfrm>
        </p:spPr>
        <p:txBody>
          <a:bodyPr/>
          <a:lstStyle/>
          <a:p>
            <a:r>
              <a:rPr lang="da-DK" dirty="0"/>
              <a:t>Natur og naturoplevelsen i centrum</a:t>
            </a:r>
          </a:p>
          <a:p>
            <a:r>
              <a:rPr lang="da-DK" dirty="0"/>
              <a:t>Bæredygtighed som en afgørende parameter</a:t>
            </a:r>
          </a:p>
          <a:p>
            <a:pPr lvl="1"/>
            <a:r>
              <a:rPr lang="da-DK" dirty="0"/>
              <a:t>Lav beregninger og opstillinger i forhold til alternative anvendelser af arealerne</a:t>
            </a:r>
          </a:p>
          <a:p>
            <a:pPr lvl="1"/>
            <a:r>
              <a:rPr lang="da-DK" dirty="0"/>
              <a:t>Byg det ind i en bæredygtigheds-dagsorden (vegetarmad, ingen plastik, solceller etc.)	</a:t>
            </a:r>
          </a:p>
          <a:p>
            <a:r>
              <a:rPr lang="da-DK" dirty="0"/>
              <a:t>Den kreative sport, hvor der kan tænkes og arbejdes fleksibelt i klubben</a:t>
            </a:r>
          </a:p>
          <a:p>
            <a:r>
              <a:rPr lang="da-DK" dirty="0"/>
              <a:t>Mødested i naturen under åben himmel – vejret er aldrig dårligt, bare forskelligt</a:t>
            </a:r>
          </a:p>
        </p:txBody>
      </p:sp>
      <p:pic>
        <p:nvPicPr>
          <p:cNvPr id="2050" name="Picture 2" descr="How to Be a Golf Hipster | Golf Digest">
            <a:extLst>
              <a:ext uri="{FF2B5EF4-FFF2-40B4-BE49-F238E27FC236}">
                <a16:creationId xmlns:a16="http://schemas.microsoft.com/office/drawing/2014/main" xmlns="" id="{17F791ED-76AF-4886-AF8E-77D456B6A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2192" y="188913"/>
            <a:ext cx="2012420" cy="2012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71067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C38CA0D2-7F7A-4616-ABE4-3571565E2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8785223" cy="219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xmlns="" id="{D7AC39A8-6221-41B1-AAD9-217E97DBE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269" y="1072444"/>
            <a:ext cx="8569500" cy="812799"/>
          </a:xfrm>
        </p:spPr>
        <p:txBody>
          <a:bodyPr/>
          <a:lstStyle/>
          <a:p>
            <a:r>
              <a:rPr lang="da-DK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Golf kan også være en destination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xmlns="" id="{4D3CD230-E1FA-412F-84B3-998972C631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2573868"/>
            <a:ext cx="8713787" cy="3734858"/>
          </a:xfrm>
        </p:spPr>
        <p:txBody>
          <a:bodyPr/>
          <a:lstStyle/>
          <a:p>
            <a:r>
              <a:rPr lang="da-DK" sz="2400" dirty="0"/>
              <a:t>Det kommer til at tage år, før vi rejser jorden rundt igen</a:t>
            </a:r>
          </a:p>
          <a:p>
            <a:pPr lvl="1"/>
            <a:r>
              <a:rPr lang="da-DK" sz="2000" dirty="0"/>
              <a:t>Flyselskaberne planlægger først ‘normal’ flyvning i 2023</a:t>
            </a:r>
          </a:p>
          <a:p>
            <a:r>
              <a:rPr lang="da-DK" sz="2400" dirty="0"/>
              <a:t>Alternativerne til at rejse lang er ikke udbygget endnu</a:t>
            </a:r>
          </a:p>
          <a:p>
            <a:r>
              <a:rPr lang="da-DK" sz="2400" dirty="0"/>
              <a:t>Destinationer i Danmark kan være for både danskere, nabolandene og hele Europa</a:t>
            </a:r>
          </a:p>
          <a:p>
            <a:r>
              <a:rPr lang="da-DK" sz="2400" dirty="0"/>
              <a:t>Det kræver noget ekstra at samle det til egentlige destinationer:</a:t>
            </a:r>
          </a:p>
          <a:p>
            <a:pPr lvl="1"/>
            <a:r>
              <a:rPr lang="da-DK" sz="2000" dirty="0"/>
              <a:t>Koncept, overnatning, restaurant, målgruppe og en række tiltag til at skabe den særlige oplevelse</a:t>
            </a:r>
          </a:p>
          <a:p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21949080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0DFB143-3C31-4AB8-BE99-110C6FC1D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8" y="188913"/>
            <a:ext cx="4210755" cy="1516062"/>
          </a:xfrm>
        </p:spPr>
        <p:txBody>
          <a:bodyPr/>
          <a:lstStyle/>
          <a:p>
            <a:r>
              <a:rPr lang="da-DK" dirty="0"/>
              <a:t>Fremtiden for golf som sport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xmlns="" id="{31F72B95-0125-4858-8DDF-F798F83321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1919110"/>
            <a:ext cx="8713787" cy="4389615"/>
          </a:xfrm>
        </p:spPr>
        <p:txBody>
          <a:bodyPr/>
          <a:lstStyle/>
          <a:p>
            <a:r>
              <a:rPr lang="da-DK" sz="2400" dirty="0"/>
              <a:t>Der er en mulighed nu for at skabe fremgang for sporten </a:t>
            </a:r>
          </a:p>
          <a:p>
            <a:pPr lvl="1"/>
            <a:r>
              <a:rPr lang="da-DK" sz="2000" dirty="0"/>
              <a:t>Det er de unge og yngre, der skal ind i klubberne og ud på banerne</a:t>
            </a:r>
          </a:p>
          <a:p>
            <a:r>
              <a:rPr lang="da-DK" sz="2400" dirty="0"/>
              <a:t>Grib det nye og skab fremgang</a:t>
            </a:r>
          </a:p>
          <a:p>
            <a:r>
              <a:rPr lang="da-DK" sz="2400" dirty="0"/>
              <a:t>Sporten skal have en anden profil og være mere sportsligt, bæredygtigt, i naturen og en ny møde at mødes på under åben himmel </a:t>
            </a:r>
          </a:p>
          <a:p>
            <a:r>
              <a:rPr lang="da-DK" sz="2400" dirty="0"/>
              <a:t>Tidsforbruget og fleksibilitet er afgørende fremover - gør det muligt at spille når man har lyst</a:t>
            </a:r>
          </a:p>
          <a:p>
            <a:r>
              <a:rPr lang="da-DK" sz="2400" dirty="0"/>
              <a:t>Integration af destination og baner i lokale ferier og weekendophold en oplagt mulighed nu</a:t>
            </a:r>
          </a:p>
        </p:txBody>
      </p:sp>
      <p:pic>
        <p:nvPicPr>
          <p:cNvPr id="4098" name="Picture 2" descr="VIDEO">
            <a:extLst>
              <a:ext uri="{FF2B5EF4-FFF2-40B4-BE49-F238E27FC236}">
                <a16:creationId xmlns:a16="http://schemas.microsoft.com/office/drawing/2014/main" xmlns="" id="{60D5BFC9-4BA0-463D-AD2F-808B63546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855" y="188913"/>
            <a:ext cx="4210756" cy="1503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46280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ny_Langude"/>
          <p:cNvPicPr>
            <a:picLocks noChangeAspect="1" noChangeArrowheads="1"/>
          </p:cNvPicPr>
          <p:nvPr/>
        </p:nvPicPr>
        <p:blipFill>
          <a:blip r:embed="rId3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967" y="1999436"/>
            <a:ext cx="2422525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1706563"/>
            <a:ext cx="51435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Lucida Sans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Lucida Sans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Lucida Sans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Lucida Sans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Lucida Sans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Sans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Sans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Sans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pPr algn="l"/>
            <a:r>
              <a:rPr lang="da-DK" altLang="da-DK">
                <a:solidFill>
                  <a:srgbClr val="000000"/>
                </a:solidFill>
                <a:latin typeface="Verdana" pitchFamily="34" charset="0"/>
              </a:rPr>
              <a:t/>
            </a:r>
            <a:br>
              <a:rPr lang="da-DK" altLang="da-DK">
                <a:solidFill>
                  <a:srgbClr val="000000"/>
                </a:solidFill>
                <a:latin typeface="Verdana" pitchFamily="34" charset="0"/>
              </a:rPr>
            </a:br>
            <a:endParaRPr lang="da-DK" altLang="da-DK" sz="2400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1706563"/>
            <a:ext cx="51435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Lucida Sans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Lucida Sans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Lucida Sans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Lucida Sans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Lucida Sans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Sans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Sans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Sans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pPr algn="l"/>
            <a:r>
              <a:rPr lang="da-DK" altLang="da-DK">
                <a:solidFill>
                  <a:srgbClr val="000000"/>
                </a:solidFill>
                <a:latin typeface="Verdana" pitchFamily="34" charset="0"/>
              </a:rPr>
              <a:t/>
            </a:r>
            <a:br>
              <a:rPr lang="da-DK" altLang="da-DK">
                <a:solidFill>
                  <a:srgbClr val="000000"/>
                </a:solidFill>
                <a:latin typeface="Verdana" pitchFamily="34" charset="0"/>
              </a:rPr>
            </a:br>
            <a:endParaRPr lang="da-DK" altLang="da-DK" sz="2400"/>
          </a:p>
        </p:txBody>
      </p:sp>
      <p:graphicFrame>
        <p:nvGraphicFramePr>
          <p:cNvPr id="849926" name="Group 6"/>
          <p:cNvGraphicFramePr>
            <a:graphicFrameLocks noGrp="1"/>
          </p:cNvGraphicFramePr>
          <p:nvPr/>
        </p:nvGraphicFramePr>
        <p:xfrm>
          <a:off x="0" y="4862513"/>
          <a:ext cx="5278438" cy="1004887"/>
        </p:xfrm>
        <a:graphic>
          <a:graphicData uri="http://schemas.openxmlformats.org/drawingml/2006/table">
            <a:tbl>
              <a:tblPr/>
              <a:tblGrid>
                <a:gridCol w="2082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334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367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00488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a-DK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 </a:t>
                      </a:r>
                      <a:endParaRPr kumimoji="0" lang="da-DK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91435" marR="91435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a-DK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 Frutiger Light" charset="0"/>
                      </a:endParaRPr>
                    </a:p>
                  </a:txBody>
                  <a:tcPr marL="91435" marR="91435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a-DK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 Frutiger Light" charset="0"/>
                      </a:endParaRPr>
                    </a:p>
                  </a:txBody>
                  <a:tcPr marL="91435" marR="91435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849934" name="Group 14"/>
          <p:cNvGraphicFramePr>
            <a:graphicFrameLocks noGrp="1"/>
          </p:cNvGraphicFramePr>
          <p:nvPr/>
        </p:nvGraphicFramePr>
        <p:xfrm>
          <a:off x="182563" y="4872038"/>
          <a:ext cx="2108200" cy="439737"/>
        </p:xfrm>
        <a:graphic>
          <a:graphicData uri="http://schemas.openxmlformats.org/drawingml/2006/table">
            <a:tbl>
              <a:tblPr/>
              <a:tblGrid>
                <a:gridCol w="2108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3973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a-DK" sz="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28684" name="Picture 20" descr="1x1p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4694238"/>
            <a:ext cx="2857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5" name="Picture 21" descr="1x1p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1638300"/>
            <a:ext cx="2857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6" name="Picture 22" descr="1x1p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1706563"/>
            <a:ext cx="9525" cy="3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7" name="Picture 23" descr="1x1p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1646238"/>
            <a:ext cx="19050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8" name="Picture 24" descr="1x1p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1638300"/>
            <a:ext cx="2857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9" name="Picture 25" descr="1x1p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1706563"/>
            <a:ext cx="9525" cy="3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0" name="Picture 26" descr="1x1p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1646238"/>
            <a:ext cx="19050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1" name="Picture 27" descr="1x1p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325" y="5027613"/>
            <a:ext cx="2857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2" name="Picture 28" descr="1x1p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738" y="5365750"/>
            <a:ext cx="9525" cy="3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3" name="Picture 29" descr="1x1p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150" y="5630863"/>
            <a:ext cx="19050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94" name="Rectangle 30"/>
          <p:cNvSpPr>
            <a:spLocks noChangeArrowheads="1"/>
          </p:cNvSpPr>
          <p:nvPr/>
        </p:nvSpPr>
        <p:spPr bwMode="auto">
          <a:xfrm>
            <a:off x="371475" y="4101217"/>
            <a:ext cx="277495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Lucida Sans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Lucida Sans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Lucida Sans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Lucida Sans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Lucida Sans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Sans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Sans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Sans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a-DK" altLang="da-DK" sz="1400" b="1" dirty="0">
                <a:solidFill>
                  <a:srgbClr val="999999"/>
                </a:solidFill>
                <a:latin typeface="L Frutiger Light" charset="0"/>
              </a:rPr>
              <a:t>Jesper Bo Jensen</a:t>
            </a:r>
          </a:p>
          <a:p>
            <a:pPr algn="l">
              <a:spcBef>
                <a:spcPct val="50000"/>
              </a:spcBef>
            </a:pPr>
            <a:r>
              <a:rPr lang="da-DK" altLang="da-DK" sz="1400" b="1" dirty="0">
                <a:solidFill>
                  <a:srgbClr val="999999"/>
                </a:solidFill>
                <a:latin typeface="L Frutiger Light" charset="0"/>
              </a:rPr>
              <a:t>Fremforsk</a:t>
            </a:r>
            <a:br>
              <a:rPr lang="da-DK" altLang="da-DK" sz="1400" b="1" dirty="0">
                <a:solidFill>
                  <a:srgbClr val="999999"/>
                </a:solidFill>
                <a:latin typeface="L Frutiger Light" charset="0"/>
              </a:rPr>
            </a:br>
            <a:r>
              <a:rPr lang="da-DK" altLang="da-DK" sz="1400" b="1" dirty="0">
                <a:solidFill>
                  <a:srgbClr val="999999"/>
                </a:solidFill>
                <a:latin typeface="L Frutiger Light" charset="0"/>
              </a:rPr>
              <a:t>Saralyst Allé 53</a:t>
            </a:r>
          </a:p>
          <a:p>
            <a:pPr algn="l">
              <a:spcBef>
                <a:spcPct val="50000"/>
              </a:spcBef>
            </a:pPr>
            <a:r>
              <a:rPr lang="da-DK" altLang="da-DK" sz="1400" b="1" dirty="0">
                <a:solidFill>
                  <a:srgbClr val="999999"/>
                </a:solidFill>
                <a:latin typeface="L Frutiger Light" charset="0"/>
              </a:rPr>
              <a:t>8270 Højbjerg</a:t>
            </a:r>
          </a:p>
          <a:p>
            <a:pPr algn="l">
              <a:spcBef>
                <a:spcPct val="50000"/>
              </a:spcBef>
            </a:pPr>
            <a:r>
              <a:rPr lang="da-DK" altLang="da-DK" sz="1400" b="1" dirty="0">
                <a:solidFill>
                  <a:srgbClr val="999999"/>
                </a:solidFill>
                <a:latin typeface="L Frutiger Light" charset="0"/>
              </a:rPr>
              <a:t>E </a:t>
            </a:r>
            <a:r>
              <a:rPr lang="da-DK" altLang="da-DK" sz="1400" b="1" dirty="0">
                <a:solidFill>
                  <a:srgbClr val="999999"/>
                </a:solidFill>
                <a:latin typeface="L Frutiger Light" charset="0"/>
                <a:hlinkClick r:id="rId5"/>
              </a:rPr>
              <a:t>jbj@fremforsk.dk</a:t>
            </a:r>
            <a:r>
              <a:rPr lang="da-DK" altLang="da-DK" sz="1400" b="1" dirty="0">
                <a:solidFill>
                  <a:srgbClr val="999999"/>
                </a:solidFill>
                <a:latin typeface="L Frutiger Light" charset="0"/>
              </a:rPr>
              <a:t/>
            </a:r>
            <a:br>
              <a:rPr lang="da-DK" altLang="da-DK" sz="1400" b="1" dirty="0">
                <a:solidFill>
                  <a:srgbClr val="999999"/>
                </a:solidFill>
                <a:latin typeface="L Frutiger Light" charset="0"/>
              </a:rPr>
            </a:br>
            <a:r>
              <a:rPr lang="da-DK" altLang="da-DK" sz="1400" b="1" dirty="0">
                <a:solidFill>
                  <a:srgbClr val="999999"/>
                </a:solidFill>
                <a:latin typeface="L Frutiger Light" charset="0"/>
              </a:rPr>
              <a:t>T 86 11 47 44</a:t>
            </a:r>
            <a:br>
              <a:rPr lang="da-DK" altLang="da-DK" sz="1400" b="1" dirty="0">
                <a:solidFill>
                  <a:srgbClr val="999999"/>
                </a:solidFill>
                <a:latin typeface="L Frutiger Light" charset="0"/>
              </a:rPr>
            </a:br>
            <a:r>
              <a:rPr lang="da-DK" altLang="da-DK" sz="1400" b="1" dirty="0">
                <a:solidFill>
                  <a:srgbClr val="999999"/>
                </a:solidFill>
                <a:latin typeface="L Frutiger Light" charset="0"/>
              </a:rPr>
              <a:t>M 20 67 45 00</a:t>
            </a:r>
            <a:endParaRPr lang="da-DK" altLang="da-DK" sz="1400" b="1" dirty="0">
              <a:solidFill>
                <a:srgbClr val="000000"/>
              </a:solidFill>
              <a:latin typeface="L Frutiger Light" charset="0"/>
            </a:endParaRPr>
          </a:p>
          <a:p>
            <a:pPr algn="l">
              <a:spcBef>
                <a:spcPct val="50000"/>
              </a:spcBef>
            </a:pPr>
            <a:endParaRPr lang="da-DK" altLang="da-DK" sz="1400" b="1" dirty="0">
              <a:latin typeface="L Frutiger Light" charset="0"/>
            </a:endParaRPr>
          </a:p>
        </p:txBody>
      </p:sp>
      <p:sp>
        <p:nvSpPr>
          <p:cNvPr id="28695" name="Rectangle 31"/>
          <p:cNvSpPr>
            <a:spLocks noChangeArrowheads="1"/>
          </p:cNvSpPr>
          <p:nvPr/>
        </p:nvSpPr>
        <p:spPr bwMode="auto">
          <a:xfrm>
            <a:off x="314895" y="1926105"/>
            <a:ext cx="4056510" cy="1977401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Lucida Sans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Lucida Sans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Lucida Sans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Lucida Sans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Lucida Sans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Sans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Sans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Sans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da-DK" altLang="da-DK" b="1" dirty="0">
                <a:hlinkClick r:id="rId6"/>
              </a:rPr>
              <a:t>www.fremforsk.dk</a:t>
            </a:r>
            <a:endParaRPr lang="da-DK" altLang="da-DK" b="1" dirty="0"/>
          </a:p>
          <a:p>
            <a:pPr>
              <a:lnSpc>
                <a:spcPct val="130000"/>
              </a:lnSpc>
            </a:pPr>
            <a:r>
              <a:rPr lang="da-DK" altLang="da-DK" b="1" dirty="0" err="1">
                <a:solidFill>
                  <a:schemeClr val="accent1">
                    <a:lumMod val="50000"/>
                  </a:schemeClr>
                </a:solidFill>
              </a:rPr>
              <a:t>Instagram</a:t>
            </a:r>
            <a:r>
              <a:rPr lang="da-DK" altLang="da-DK" b="1" dirty="0">
                <a:solidFill>
                  <a:schemeClr val="accent1">
                    <a:lumMod val="50000"/>
                  </a:schemeClr>
                </a:solidFill>
              </a:rPr>
              <a:t> og </a:t>
            </a:r>
            <a:r>
              <a:rPr lang="da-DK" altLang="da-DK" b="1" dirty="0" err="1">
                <a:solidFill>
                  <a:schemeClr val="accent1">
                    <a:lumMod val="50000"/>
                  </a:schemeClr>
                </a:solidFill>
              </a:rPr>
              <a:t>twitter</a:t>
            </a:r>
            <a:r>
              <a:rPr lang="da-DK" altLang="da-DK" b="1" dirty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  <a:p>
            <a:pPr>
              <a:lnSpc>
                <a:spcPct val="130000"/>
              </a:lnSpc>
            </a:pPr>
            <a:r>
              <a:rPr lang="da-DK" altLang="da-DK" b="1" dirty="0">
                <a:solidFill>
                  <a:schemeClr val="accent1">
                    <a:lumMod val="50000"/>
                  </a:schemeClr>
                </a:solidFill>
              </a:rPr>
              <a:t>#fremforsk; @</a:t>
            </a:r>
            <a:r>
              <a:rPr lang="da-DK" altLang="da-DK" b="1" dirty="0" err="1">
                <a:solidFill>
                  <a:schemeClr val="accent1">
                    <a:lumMod val="50000"/>
                  </a:schemeClr>
                </a:solidFill>
              </a:rPr>
              <a:t>JesperBoJensen</a:t>
            </a:r>
            <a:endParaRPr lang="da-DK" altLang="da-DK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30000"/>
              </a:lnSpc>
            </a:pPr>
            <a:r>
              <a:rPr lang="da-DK" altLang="da-DK" b="1" dirty="0">
                <a:solidFill>
                  <a:schemeClr val="accent1">
                    <a:lumMod val="50000"/>
                  </a:schemeClr>
                </a:solidFill>
              </a:rPr>
              <a:t>Facebook: Fremforsk</a:t>
            </a:r>
          </a:p>
          <a:p>
            <a:pPr>
              <a:lnSpc>
                <a:spcPct val="130000"/>
              </a:lnSpc>
            </a:pPr>
            <a:r>
              <a:rPr lang="da-DK" altLang="da-DK" b="1" dirty="0">
                <a:solidFill>
                  <a:schemeClr val="accent1">
                    <a:lumMod val="50000"/>
                  </a:schemeClr>
                </a:solidFill>
              </a:rPr>
              <a:t>LinkedIn: Jesper Bo Jensen, Fremforsk</a:t>
            </a:r>
          </a:p>
        </p:txBody>
      </p:sp>
      <p:pic>
        <p:nvPicPr>
          <p:cNvPr id="28696" name="Picture 32" descr="Trendlab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025" y="4471988"/>
            <a:ext cx="2232025" cy="180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7" name="Picture 33" descr="Bestil bogen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382" y="3357121"/>
            <a:ext cx="2638425" cy="183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8" name="Picture 3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101217"/>
            <a:ext cx="1574354" cy="2178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9" name="Picture 35" descr="Banne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74" y="147697"/>
            <a:ext cx="8829084" cy="168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5273469"/>
      </p:ext>
    </p:extLst>
  </p:cSld>
  <p:clrMapOvr>
    <a:masterClrMapping/>
  </p:clrMapOvr>
  <p:transition>
    <p:blinds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188913"/>
            <a:ext cx="5976937" cy="1581150"/>
          </a:xfrm>
        </p:spPr>
        <p:txBody>
          <a:bodyPr/>
          <a:lstStyle/>
          <a:p>
            <a:pPr eaLnBrk="1" hangingPunct="1"/>
            <a:r>
              <a:rPr lang="da-DK" altLang="da-DK" dirty="0"/>
              <a:t>Generationen Y </a:t>
            </a:r>
            <a:br>
              <a:rPr lang="da-DK" altLang="da-DK" dirty="0"/>
            </a:br>
            <a:r>
              <a:rPr lang="da-DK" altLang="da-DK" dirty="0"/>
              <a:t>sport og motion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814513"/>
            <a:ext cx="8821737" cy="4686300"/>
          </a:xfrm>
        </p:spPr>
        <p:txBody>
          <a:bodyPr/>
          <a:lstStyle/>
          <a:p>
            <a:pPr eaLnBrk="1" hangingPunct="1">
              <a:buNone/>
            </a:pPr>
            <a:r>
              <a:rPr lang="da-DK" altLang="da-DK" sz="2400" dirty="0"/>
              <a:t>Mange er vokset op i daginstitutioner - individualister</a:t>
            </a:r>
          </a:p>
          <a:p>
            <a:pPr eaLnBrk="1" hangingPunct="1">
              <a:buNone/>
            </a:pPr>
            <a:r>
              <a:rPr lang="da-DK" altLang="da-DK" sz="2400" dirty="0"/>
              <a:t>Kontrol, overvågning og de ”rigtige” former ikke vigtigt</a:t>
            </a:r>
          </a:p>
          <a:p>
            <a:pPr eaLnBrk="1" hangingPunct="1">
              <a:buClr>
                <a:schemeClr val="folHlink"/>
              </a:buClr>
              <a:buFont typeface="Wingdings" pitchFamily="2" charset="2"/>
              <a:buNone/>
            </a:pPr>
            <a:r>
              <a:rPr lang="da-DK" altLang="da-DK" sz="2400" dirty="0"/>
              <a:t>Personlig behandling – det skal være for mig, og jeg er speciel: Tænker ikke i lighed og uniform behandling</a:t>
            </a:r>
          </a:p>
          <a:p>
            <a:pPr eaLnBrk="1" hangingPunct="1">
              <a:buClr>
                <a:schemeClr val="folHlink"/>
              </a:buClr>
              <a:buFont typeface="Wingdings" pitchFamily="2" charset="2"/>
              <a:buNone/>
            </a:pPr>
            <a:r>
              <a:rPr lang="da-DK" altLang="da-DK" sz="2400" dirty="0"/>
              <a:t>Vi vil dyrke alt muligt og det må gerne være noget med at ”logge ind i vores fællesskaber” </a:t>
            </a:r>
          </a:p>
          <a:p>
            <a:pPr eaLnBrk="1" hangingPunct="1">
              <a:buClr>
                <a:schemeClr val="folHlink"/>
              </a:buClr>
              <a:buFont typeface="Wingdings" pitchFamily="2" charset="2"/>
              <a:buNone/>
            </a:pPr>
            <a:r>
              <a:rPr lang="da-DK" altLang="da-DK" sz="2400" dirty="0"/>
              <a:t>I skal forbinde Jer direkte med dem hvis de skal blive og forblive aktive</a:t>
            </a:r>
          </a:p>
          <a:p>
            <a:pPr eaLnBrk="1" hangingPunct="1">
              <a:buClr>
                <a:schemeClr val="folHlink"/>
              </a:buClr>
              <a:buFont typeface="Wingdings" pitchFamily="2" charset="2"/>
              <a:buNone/>
            </a:pPr>
            <a:r>
              <a:rPr lang="da-DK" altLang="da-DK" sz="2400" dirty="0"/>
              <a:t>Vil gerne lave noget med deres børn, som de også selv er med i – og gerne med andre peers</a:t>
            </a:r>
          </a:p>
          <a:p>
            <a:pPr eaLnBrk="1" hangingPunct="1">
              <a:buClr>
                <a:schemeClr val="folHlink"/>
              </a:buClr>
              <a:buFont typeface="Wingdings" pitchFamily="2" charset="2"/>
              <a:buNone/>
            </a:pPr>
            <a:r>
              <a:rPr lang="da-DK" altLang="da-DK" sz="2400" dirty="0"/>
              <a:t>Digitale og parat til at ordne alt digitalt	</a:t>
            </a:r>
          </a:p>
        </p:txBody>
      </p:sp>
      <p:sp>
        <p:nvSpPr>
          <p:cNvPr id="20484" name="AutoShape 6" descr="9k="/>
          <p:cNvSpPr>
            <a:spLocks noChangeAspect="1" noChangeArrowheads="1"/>
          </p:cNvSpPr>
          <p:nvPr/>
        </p:nvSpPr>
        <p:spPr bwMode="auto">
          <a:xfrm>
            <a:off x="3262313" y="2557463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L Frutiger Light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L Frutiger Light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L Frutiger Light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L Frutiger Light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L Frutiger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 Frutiger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 Frutiger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 Frutiger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 Frutiger Light" charset="0"/>
              </a:defRPr>
            </a:lvl9pPr>
          </a:lstStyle>
          <a:p>
            <a:endParaRPr lang="da-DK" altLang="da-DK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103" y="188912"/>
            <a:ext cx="2325022" cy="162286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6048796" cy="1516062"/>
          </a:xfrm>
        </p:spPr>
        <p:txBody>
          <a:bodyPr/>
          <a:lstStyle/>
          <a:p>
            <a:r>
              <a:rPr lang="da-DK" altLang="da-DK" sz="3200" dirty="0">
                <a:solidFill>
                  <a:srgbClr val="000000"/>
                </a:solidFill>
              </a:rPr>
              <a:t>Privat forbruget i DK   </a:t>
            </a:r>
            <a:r>
              <a:rPr lang="da-DK" altLang="da-DK" sz="2400" dirty="0">
                <a:solidFill>
                  <a:srgbClr val="000000"/>
                </a:solidFill>
              </a:rPr>
              <a:t>(Gennemsnitlig stigning 2,6% p.a.)</a:t>
            </a:r>
            <a:br>
              <a:rPr lang="da-DK" altLang="da-DK" sz="2400" dirty="0">
                <a:solidFill>
                  <a:srgbClr val="000000"/>
                </a:solidFill>
              </a:rPr>
            </a:br>
            <a:r>
              <a:rPr lang="da-DK" altLang="da-DK" sz="2400" dirty="0">
                <a:solidFill>
                  <a:srgbClr val="000000"/>
                </a:solidFill>
              </a:rPr>
              <a:t>(1844=indeks 100)</a:t>
            </a:r>
            <a:br>
              <a:rPr lang="da-DK" altLang="da-DK" sz="2400" dirty="0">
                <a:solidFill>
                  <a:srgbClr val="000000"/>
                </a:solidFill>
              </a:rPr>
            </a:br>
            <a:endParaRPr lang="da-DK" sz="2400" dirty="0"/>
          </a:p>
        </p:txBody>
      </p:sp>
      <p:graphicFrame>
        <p:nvGraphicFramePr>
          <p:cNvPr id="3" name="Diagram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0935711"/>
              </p:ext>
            </p:extLst>
          </p:nvPr>
        </p:nvGraphicFramePr>
        <p:xfrm>
          <a:off x="179388" y="1611086"/>
          <a:ext cx="9937228" cy="47702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Billed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88914"/>
            <a:ext cx="2771799" cy="163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8451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Billedresultat for generation y and 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7" y="188639"/>
            <a:ext cx="3503712" cy="1642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5256709" cy="1516062"/>
          </a:xfrm>
        </p:spPr>
        <p:txBody>
          <a:bodyPr/>
          <a:lstStyle/>
          <a:p>
            <a:r>
              <a:rPr lang="da-DK" dirty="0"/>
              <a:t>Generation Z og sport &amp; motion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79388" y="1831004"/>
            <a:ext cx="8713787" cy="4477721"/>
          </a:xfrm>
        </p:spPr>
        <p:txBody>
          <a:bodyPr/>
          <a:lstStyle/>
          <a:p>
            <a:r>
              <a:rPr lang="da-DK" sz="2400" dirty="0"/>
              <a:t>Hvis det ikke findes på nettet, findes det ikke!</a:t>
            </a:r>
          </a:p>
          <a:p>
            <a:r>
              <a:rPr lang="da-DK" sz="2400" dirty="0" err="1"/>
              <a:t>What’s</a:t>
            </a:r>
            <a:r>
              <a:rPr lang="da-DK" sz="2400" dirty="0"/>
              <a:t> in it for </a:t>
            </a:r>
            <a:r>
              <a:rPr lang="da-DK" sz="2400" dirty="0" err="1"/>
              <a:t>me</a:t>
            </a:r>
            <a:r>
              <a:rPr lang="da-DK" sz="2400" dirty="0"/>
              <a:t>?</a:t>
            </a:r>
          </a:p>
          <a:p>
            <a:r>
              <a:rPr lang="da-DK" sz="2400" dirty="0"/>
              <a:t>Jeg vil gerne være god – når jeg har lyst til at være det. Jeg vil gerne se godt ud. Jeg er ikke bange for at dø. </a:t>
            </a:r>
          </a:p>
          <a:p>
            <a:r>
              <a:rPr lang="da-DK" sz="2400" dirty="0"/>
              <a:t>Gøre det let og simpelt at være med  ”</a:t>
            </a:r>
            <a:r>
              <a:rPr lang="da-DK" sz="2400" dirty="0" err="1"/>
              <a:t>there</a:t>
            </a:r>
            <a:r>
              <a:rPr lang="da-DK" sz="2400" dirty="0"/>
              <a:t> is an app for </a:t>
            </a:r>
            <a:r>
              <a:rPr lang="da-DK" sz="2400" dirty="0" err="1"/>
              <a:t>that</a:t>
            </a:r>
            <a:r>
              <a:rPr lang="da-DK" sz="2400" dirty="0"/>
              <a:t>” </a:t>
            </a:r>
          </a:p>
          <a:p>
            <a:r>
              <a:rPr lang="da-DK" sz="2400" dirty="0"/>
              <a:t>Lave aftaler om løbende – der kan ske noget nyt!</a:t>
            </a:r>
          </a:p>
          <a:p>
            <a:r>
              <a:rPr lang="da-DK" sz="2400" dirty="0"/>
              <a:t>Peers, nogen der er lige som mig</a:t>
            </a:r>
          </a:p>
          <a:p>
            <a:r>
              <a:rPr lang="da-DK" sz="2400" dirty="0"/>
              <a:t>Pædagogfri zone – ingen løftede pegefingre</a:t>
            </a:r>
          </a:p>
          <a:p>
            <a:r>
              <a:rPr lang="da-DK" sz="2400" dirty="0"/>
              <a:t>Det er i orden, at vi ikke er enige – men vi redder gerne Verden på hver sin måde</a:t>
            </a:r>
          </a:p>
        </p:txBody>
      </p:sp>
    </p:spTree>
    <p:extLst>
      <p:ext uri="{BB962C8B-B14F-4D97-AF65-F5344CB8AC3E}">
        <p14:creationId xmlns:p14="http://schemas.microsoft.com/office/powerpoint/2010/main" val="39690073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D9C0504-2D03-45E2-8CD5-E72BB0416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Udviklingen i klubberne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xmlns="" id="{43F8D364-B99F-47DF-ABA7-EBC4D5D089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dirty="0"/>
              <a:t>Det ligner at der er sket en udvikling hen mod mere fleksible medlemskaber</a:t>
            </a:r>
          </a:p>
          <a:p>
            <a:pPr lvl="0"/>
            <a:r>
              <a:rPr lang="da-DK" dirty="0"/>
              <a:t>Folk vil gerne spille mindre runder</a:t>
            </a:r>
          </a:p>
          <a:p>
            <a:pPr lvl="0"/>
            <a:r>
              <a:rPr lang="da-DK" dirty="0"/>
              <a:t>De vil gerne have et mere løst tilhørsforhold til klubben</a:t>
            </a:r>
          </a:p>
          <a:p>
            <a:pPr lvl="0"/>
            <a:r>
              <a:rPr lang="da-DK" dirty="0"/>
              <a:t>Der er sket en tilvækst blandt ældre medlemmer</a:t>
            </a:r>
          </a:p>
          <a:p>
            <a:pPr lvl="0"/>
            <a:r>
              <a:rPr lang="da-DK" dirty="0"/>
              <a:t>Fremgang i antallet af fleksible medlemmer, skyldes også at det bedre kan passe ind i en hverdag med mindre tid på hånden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306471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62B8BBA8-0166-494D-8999-E88F365C8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Skal man investere i golfbaner?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xmlns="" id="{55E5DD0E-FB62-4727-BCFF-BDCBDAF450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1892596"/>
            <a:ext cx="8713787" cy="4416130"/>
          </a:xfrm>
        </p:spPr>
        <p:txBody>
          <a:bodyPr/>
          <a:lstStyle/>
          <a:p>
            <a:r>
              <a:rPr lang="da-DK" sz="2600" dirty="0"/>
              <a:t>Det skal være en særlig ide, ellers er markedet mættet</a:t>
            </a:r>
          </a:p>
          <a:p>
            <a:r>
              <a:rPr lang="da-DK" sz="2600" dirty="0"/>
              <a:t>Det at vifte med rigdom og fremgang er umoderne og der er problemer med hvide sportsgrene</a:t>
            </a:r>
          </a:p>
          <a:p>
            <a:r>
              <a:rPr lang="da-DK" sz="2600" dirty="0"/>
              <a:t>Det skal tilføje noget, som ikke er gjort før eller i hvert fald ikke i den landsdel</a:t>
            </a:r>
          </a:p>
          <a:p>
            <a:r>
              <a:rPr lang="da-DK" sz="2600" dirty="0"/>
              <a:t>Der skal tænkes i andre baner end medlemskaber af en klub</a:t>
            </a:r>
          </a:p>
          <a:p>
            <a:r>
              <a:rPr lang="da-DK" sz="2600" dirty="0"/>
              <a:t>Klima, CO2 og naturpleje samt biodiversitet må gerne være en del af konceptet 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32B24C85-FDF6-4FAA-B760-91F6CDBEA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822" y="188913"/>
            <a:ext cx="2882789" cy="160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34227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altLang="da-DK"/>
              <a:t>De nye mangelvarer:</a:t>
            </a:r>
            <a:br>
              <a:rPr lang="da-DK" altLang="da-DK"/>
            </a:br>
            <a:r>
              <a:rPr lang="da-DK" altLang="da-DK"/>
              <a:t>Den nye luksus</a:t>
            </a:r>
            <a:br>
              <a:rPr lang="da-DK" altLang="da-DK"/>
            </a:br>
            <a:r>
              <a:rPr lang="da-DK" altLang="da-DK" sz="3200"/>
              <a:t/>
            </a:r>
            <a:br>
              <a:rPr lang="da-DK" altLang="da-DK" sz="3200"/>
            </a:br>
            <a:endParaRPr lang="da-DK" altLang="da-DK" sz="2400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792288"/>
            <a:ext cx="8713787" cy="4759325"/>
          </a:xfrm>
        </p:spPr>
        <p:txBody>
          <a:bodyPr/>
          <a:lstStyle/>
          <a:p>
            <a:pPr eaLnBrk="1" hangingPunct="1"/>
            <a:r>
              <a:rPr lang="da-DK" altLang="da-DK" sz="2400"/>
              <a:t>Tid: Afkobling, have tiden til sin egen rådighed</a:t>
            </a:r>
          </a:p>
          <a:p>
            <a:pPr eaLnBrk="1" hangingPunct="1"/>
            <a:r>
              <a:rPr lang="da-DK" altLang="da-DK" sz="2400"/>
              <a:t>Opmærksomhed</a:t>
            </a:r>
          </a:p>
          <a:p>
            <a:pPr lvl="1" eaLnBrk="1" hangingPunct="1"/>
            <a:r>
              <a:rPr lang="da-DK" altLang="da-DK" sz="2000"/>
              <a:t>En luksus at være massemedie-fri – at kunne være fuldt sammen med et andet menneske</a:t>
            </a:r>
          </a:p>
          <a:p>
            <a:pPr eaLnBrk="1" hangingPunct="1"/>
            <a:r>
              <a:rPr lang="da-DK" altLang="da-DK" sz="2400"/>
              <a:t>Rum og plads</a:t>
            </a:r>
          </a:p>
          <a:p>
            <a:pPr lvl="1" eaLnBrk="1" hangingPunct="1"/>
            <a:r>
              <a:rPr lang="da-DK" altLang="da-DK" sz="2000"/>
              <a:t>Udfoldelse, der hvor ingen andre kommer, væk fra bilkøer, monkey-class, forsimple sin bolig</a:t>
            </a:r>
          </a:p>
          <a:p>
            <a:pPr eaLnBrk="1" hangingPunct="1"/>
            <a:r>
              <a:rPr lang="da-DK" altLang="da-DK" sz="2400"/>
              <a:t>Fred og ro – fravær af larm og støj</a:t>
            </a:r>
          </a:p>
          <a:p>
            <a:pPr eaLnBrk="1" hangingPunct="1"/>
            <a:r>
              <a:rPr lang="da-DK" altLang="da-DK" sz="2400"/>
              <a:t>Natur og renhed: Ren luft, rent vand, mad uden gift</a:t>
            </a:r>
          </a:p>
          <a:p>
            <a:pPr eaLnBrk="1" hangingPunct="1"/>
            <a:r>
              <a:rPr lang="da-DK" altLang="da-DK" sz="2400"/>
              <a:t>Sikkerhed</a:t>
            </a:r>
          </a:p>
          <a:p>
            <a:pPr lvl="1" eaLnBrk="1" hangingPunct="1"/>
            <a:r>
              <a:rPr lang="da-DK" altLang="da-DK" sz="2000"/>
              <a:t>Fuldkommen tryghed er en ny luksus – næsten alle steder er risikobetonede</a:t>
            </a:r>
          </a:p>
        </p:txBody>
      </p:sp>
      <p:pic>
        <p:nvPicPr>
          <p:cNvPr id="9220" name="Picture 4" descr="DI_67626kj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1" b="13678"/>
          <a:stretch>
            <a:fillRect/>
          </a:stretch>
        </p:blipFill>
        <p:spPr bwMode="auto">
          <a:xfrm>
            <a:off x="6484938" y="152400"/>
            <a:ext cx="2505075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40388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9" y="188913"/>
            <a:ext cx="6048796" cy="1516062"/>
          </a:xfrm>
        </p:spPr>
        <p:txBody>
          <a:bodyPr>
            <a:normAutofit/>
          </a:bodyPr>
          <a:lstStyle/>
          <a:p>
            <a:pPr eaLnBrk="1" hangingPunct="1"/>
            <a:r>
              <a:rPr lang="da-DK" sz="2800" dirty="0"/>
              <a:t>Demografi Danmark</a:t>
            </a:r>
            <a:br>
              <a:rPr lang="da-DK" sz="2800" dirty="0"/>
            </a:br>
            <a:r>
              <a:rPr lang="da-DK" sz="2400" dirty="0"/>
              <a:t>Absolutte tal 2019-2029</a:t>
            </a:r>
          </a:p>
        </p:txBody>
      </p:sp>
      <p:graphicFrame>
        <p:nvGraphicFramePr>
          <p:cNvPr id="11" name="Pladsholder til indhold 10">
            <a:extLst>
              <a:ext uri="{FF2B5EF4-FFF2-40B4-BE49-F238E27FC236}">
                <a16:creationId xmlns:a16="http://schemas.microsoft.com/office/drawing/2014/main" xmlns="" id="{E650EC5C-EB64-4AA0-ADF1-019C5BA3BC20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179390" y="1864426"/>
          <a:ext cx="8799509" cy="4516905"/>
        </p:xfrm>
        <a:graphic>
          <a:graphicData uri="http://schemas.openxmlformats.org/drawingml/2006/table">
            <a:tbl>
              <a:tblPr/>
              <a:tblGrid>
                <a:gridCol w="2044331">
                  <a:extLst>
                    <a:ext uri="{9D8B030D-6E8A-4147-A177-3AD203B41FA5}">
                      <a16:colId xmlns:a16="http://schemas.microsoft.com/office/drawing/2014/main" xmlns="" val="3912138544"/>
                    </a:ext>
                  </a:extLst>
                </a:gridCol>
                <a:gridCol w="2251726">
                  <a:extLst>
                    <a:ext uri="{9D8B030D-6E8A-4147-A177-3AD203B41FA5}">
                      <a16:colId xmlns:a16="http://schemas.microsoft.com/office/drawing/2014/main" xmlns="" val="621171866"/>
                    </a:ext>
                  </a:extLst>
                </a:gridCol>
                <a:gridCol w="2251726">
                  <a:extLst>
                    <a:ext uri="{9D8B030D-6E8A-4147-A177-3AD203B41FA5}">
                      <a16:colId xmlns:a16="http://schemas.microsoft.com/office/drawing/2014/main" xmlns="" val="1507841303"/>
                    </a:ext>
                  </a:extLst>
                </a:gridCol>
                <a:gridCol w="2251726">
                  <a:extLst>
                    <a:ext uri="{9D8B030D-6E8A-4147-A177-3AD203B41FA5}">
                      <a16:colId xmlns:a16="http://schemas.microsoft.com/office/drawing/2014/main" xmlns="" val="2697622886"/>
                    </a:ext>
                  </a:extLst>
                </a:gridCol>
              </a:tblGrid>
              <a:tr h="389692"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600" b="1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52" marR="7152" marT="71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600" b="1" i="0" u="none" strike="noStrike" dirty="0">
                          <a:effectLst/>
                          <a:latin typeface="Arial" panose="020B0604020202020204" pitchFamily="34" charset="0"/>
                        </a:rPr>
                        <a:t>            2019 </a:t>
                      </a: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600" b="1" i="0" u="none" strike="noStrike" dirty="0">
                          <a:effectLst/>
                          <a:latin typeface="Arial" panose="020B0604020202020204" pitchFamily="34" charset="0"/>
                        </a:rPr>
                        <a:t>            2029 </a:t>
                      </a: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600" b="1" i="0" u="none" strike="noStrike">
                          <a:effectLst/>
                          <a:latin typeface="Arial" panose="020B0604020202020204" pitchFamily="34" charset="0"/>
                        </a:rPr>
                        <a:t> Ændring </a:t>
                      </a: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98833591"/>
                  </a:ext>
                </a:extLst>
              </a:tr>
              <a:tr h="371981"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600" b="1" i="0" u="none" strike="noStrike">
                          <a:effectLst/>
                          <a:latin typeface="Arial" panose="020B0604020202020204" pitchFamily="34" charset="0"/>
                        </a:rPr>
                        <a:t> 0-9 </a:t>
                      </a:r>
                    </a:p>
                  </a:txBody>
                  <a:tcPr marL="7152" marR="7152" marT="71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600" b="1" i="0" u="none" strike="noStrike" dirty="0">
                          <a:effectLst/>
                          <a:latin typeface="Arial" panose="020B0604020202020204" pitchFamily="34" charset="0"/>
                        </a:rPr>
                        <a:t>        618.216 </a:t>
                      </a: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600" b="1" i="0" u="none" strike="noStrike" dirty="0">
                          <a:effectLst/>
                          <a:latin typeface="Arial" panose="020B0604020202020204" pitchFamily="34" charset="0"/>
                        </a:rPr>
                        <a:t>        684.589 </a:t>
                      </a: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600" b="1" i="0" u="none" strike="noStrike" dirty="0">
                          <a:effectLst/>
                          <a:latin typeface="Arial" panose="020B0604020202020204" pitchFamily="34" charset="0"/>
                        </a:rPr>
                        <a:t>          </a:t>
                      </a:r>
                      <a:r>
                        <a:rPr lang="da-DK" sz="1600" b="1" i="0" u="none" strike="noStrike" dirty="0">
                          <a:solidFill>
                            <a:srgbClr val="337D54"/>
                          </a:solidFill>
                          <a:effectLst/>
                          <a:latin typeface="Arial" panose="020B0604020202020204" pitchFamily="34" charset="0"/>
                        </a:rPr>
                        <a:t>66.373 </a:t>
                      </a: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87308630"/>
                  </a:ext>
                </a:extLst>
              </a:tr>
              <a:tr h="371981"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600" b="1" i="0" u="none" strike="noStrike">
                          <a:effectLst/>
                          <a:latin typeface="Arial" panose="020B0604020202020204" pitchFamily="34" charset="0"/>
                        </a:rPr>
                        <a:t> 10-19 </a:t>
                      </a:r>
                    </a:p>
                  </a:txBody>
                  <a:tcPr marL="7152" marR="7152" marT="71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600" b="1" i="0" u="none" strike="noStrike">
                          <a:effectLst/>
                          <a:latin typeface="Arial" panose="020B0604020202020204" pitchFamily="34" charset="0"/>
                        </a:rPr>
                        <a:t>        683.669 </a:t>
                      </a: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600" b="1" i="0" u="none" strike="noStrike">
                          <a:effectLst/>
                          <a:latin typeface="Arial" panose="020B0604020202020204" pitchFamily="34" charset="0"/>
                        </a:rPr>
                        <a:t>        630.940 </a:t>
                      </a: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         -52.729 </a:t>
                      </a: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69291450"/>
                  </a:ext>
                </a:extLst>
              </a:tr>
              <a:tr h="371981"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600" b="1" i="0" u="none" strike="noStrike">
                          <a:effectLst/>
                          <a:latin typeface="Arial" panose="020B0604020202020204" pitchFamily="34" charset="0"/>
                        </a:rPr>
                        <a:t> 20-29 </a:t>
                      </a:r>
                    </a:p>
                  </a:txBody>
                  <a:tcPr marL="7152" marR="7152" marT="71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600" b="1" i="0" u="none" strike="noStrike">
                          <a:effectLst/>
                          <a:latin typeface="Arial" panose="020B0604020202020204" pitchFamily="34" charset="0"/>
                        </a:rPr>
                        <a:t>        783.879 </a:t>
                      </a: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600" b="1" i="0" u="none" strike="noStrike">
                          <a:effectLst/>
                          <a:latin typeface="Arial" panose="020B0604020202020204" pitchFamily="34" charset="0"/>
                        </a:rPr>
                        <a:t>        762.087 </a:t>
                      </a: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         -21.792 </a:t>
                      </a: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85752908"/>
                  </a:ext>
                </a:extLst>
              </a:tr>
              <a:tr h="371981"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600" b="1" i="0" u="none" strike="noStrike">
                          <a:effectLst/>
                          <a:latin typeface="Arial" panose="020B0604020202020204" pitchFamily="34" charset="0"/>
                        </a:rPr>
                        <a:t> 30-39 </a:t>
                      </a:r>
                    </a:p>
                  </a:txBody>
                  <a:tcPr marL="7152" marR="7152" marT="71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600" b="1" i="0" u="none" strike="noStrike">
                          <a:effectLst/>
                          <a:latin typeface="Arial" panose="020B0604020202020204" pitchFamily="34" charset="0"/>
                        </a:rPr>
                        <a:t>        681.161 </a:t>
                      </a: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600" b="1" i="0" u="none" strike="noStrike">
                          <a:effectLst/>
                          <a:latin typeface="Arial" panose="020B0604020202020204" pitchFamily="34" charset="0"/>
                        </a:rPr>
                        <a:t>        807.988 </a:t>
                      </a: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600" b="1" i="0" u="none" strike="noStrike" dirty="0">
                          <a:solidFill>
                            <a:srgbClr val="337D54"/>
                          </a:solidFill>
                          <a:effectLst/>
                          <a:latin typeface="Arial" panose="020B0604020202020204" pitchFamily="34" charset="0"/>
                        </a:rPr>
                        <a:t>        126.827 </a:t>
                      </a: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8671648"/>
                  </a:ext>
                </a:extLst>
              </a:tr>
              <a:tr h="371981"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600" b="1" i="0" u="none" strike="noStrike">
                          <a:effectLst/>
                          <a:latin typeface="Arial" panose="020B0604020202020204" pitchFamily="34" charset="0"/>
                        </a:rPr>
                        <a:t> 40-49 </a:t>
                      </a:r>
                    </a:p>
                  </a:txBody>
                  <a:tcPr marL="7152" marR="7152" marT="71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600" b="1" i="0" u="none" strike="noStrike">
                          <a:effectLst/>
                          <a:latin typeface="Arial" panose="020B0604020202020204" pitchFamily="34" charset="0"/>
                        </a:rPr>
                        <a:t>        762.648 </a:t>
                      </a: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600" b="1" i="0" u="none" strike="noStrike">
                          <a:effectLst/>
                          <a:latin typeface="Arial" panose="020B0604020202020204" pitchFamily="34" charset="0"/>
                        </a:rPr>
                        <a:t>        674.735 </a:t>
                      </a: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         -87.913 </a:t>
                      </a: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8999309"/>
                  </a:ext>
                </a:extLst>
              </a:tr>
              <a:tr h="371981"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600" b="1" i="0" u="none" strike="noStrike">
                          <a:effectLst/>
                          <a:latin typeface="Arial" panose="020B0604020202020204" pitchFamily="34" charset="0"/>
                        </a:rPr>
                        <a:t> 50-59 </a:t>
                      </a:r>
                    </a:p>
                  </a:txBody>
                  <a:tcPr marL="7152" marR="7152" marT="71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600" b="1" i="0" u="none" strike="noStrike">
                          <a:effectLst/>
                          <a:latin typeface="Arial" panose="020B0604020202020204" pitchFamily="34" charset="0"/>
                        </a:rPr>
                        <a:t>        797.775 </a:t>
                      </a: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600" b="1" i="0" u="none" strike="noStrike">
                          <a:effectLst/>
                          <a:latin typeface="Arial" panose="020B0604020202020204" pitchFamily="34" charset="0"/>
                        </a:rPr>
                        <a:t>        750.506 </a:t>
                      </a: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         -47.269 </a:t>
                      </a: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72794709"/>
                  </a:ext>
                </a:extLst>
              </a:tr>
              <a:tr h="371981"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600" b="1" i="0" u="none" strike="noStrike">
                          <a:effectLst/>
                          <a:latin typeface="Arial" panose="020B0604020202020204" pitchFamily="34" charset="0"/>
                        </a:rPr>
                        <a:t> 60-69 </a:t>
                      </a:r>
                    </a:p>
                  </a:txBody>
                  <a:tcPr marL="7152" marR="7152" marT="71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600" b="1" i="0" u="none" strike="noStrike">
                          <a:effectLst/>
                          <a:latin typeface="Arial" panose="020B0604020202020204" pitchFamily="34" charset="0"/>
                        </a:rPr>
                        <a:t>        662.929 </a:t>
                      </a: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600" b="1" i="0" u="none" strike="noStrike">
                          <a:effectLst/>
                          <a:latin typeface="Arial" panose="020B0604020202020204" pitchFamily="34" charset="0"/>
                        </a:rPr>
                        <a:t>        754.396 </a:t>
                      </a: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600" b="1" i="0" u="none" strike="noStrike" dirty="0">
                          <a:solidFill>
                            <a:srgbClr val="337D54"/>
                          </a:solidFill>
                          <a:effectLst/>
                          <a:latin typeface="Arial" panose="020B0604020202020204" pitchFamily="34" charset="0"/>
                        </a:rPr>
                        <a:t>          91.467 </a:t>
                      </a: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53397567"/>
                  </a:ext>
                </a:extLst>
              </a:tr>
              <a:tr h="371981"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600" b="1" i="0" u="none" strike="noStrike">
                          <a:effectLst/>
                          <a:latin typeface="Arial" panose="020B0604020202020204" pitchFamily="34" charset="0"/>
                        </a:rPr>
                        <a:t> 70-79 </a:t>
                      </a:r>
                    </a:p>
                  </a:txBody>
                  <a:tcPr marL="7152" marR="7152" marT="71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600" b="1" i="0" u="none" strike="noStrike">
                          <a:effectLst/>
                          <a:latin typeface="Arial" panose="020B0604020202020204" pitchFamily="34" charset="0"/>
                        </a:rPr>
                        <a:t>        552.058 </a:t>
                      </a: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600" b="1" i="0" u="none" strike="noStrike">
                          <a:effectLst/>
                          <a:latin typeface="Arial" panose="020B0604020202020204" pitchFamily="34" charset="0"/>
                        </a:rPr>
                        <a:t>        571.760 </a:t>
                      </a: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600" b="1" i="0" u="none" strike="noStrike" dirty="0">
                          <a:solidFill>
                            <a:srgbClr val="337D54"/>
                          </a:solidFill>
                          <a:effectLst/>
                          <a:latin typeface="Arial" panose="020B0604020202020204" pitchFamily="34" charset="0"/>
                        </a:rPr>
                        <a:t>          19.702 </a:t>
                      </a: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9899721"/>
                  </a:ext>
                </a:extLst>
              </a:tr>
              <a:tr h="371981"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600" b="1" i="0" u="none" strike="noStrike">
                          <a:effectLst/>
                          <a:latin typeface="Arial" panose="020B0604020202020204" pitchFamily="34" charset="0"/>
                        </a:rPr>
                        <a:t> 80-89 </a:t>
                      </a:r>
                    </a:p>
                  </a:txBody>
                  <a:tcPr marL="7152" marR="7152" marT="71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600" b="1" i="0" u="none" strike="noStrike">
                          <a:effectLst/>
                          <a:latin typeface="Arial" panose="020B0604020202020204" pitchFamily="34" charset="0"/>
                        </a:rPr>
                        <a:t>        219.003 </a:t>
                      </a: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600" b="1" i="0" u="none" strike="noStrike">
                          <a:effectLst/>
                          <a:latin typeface="Arial" panose="020B0604020202020204" pitchFamily="34" charset="0"/>
                        </a:rPr>
                        <a:t>        356.888 </a:t>
                      </a: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600" b="1" i="0" u="none" strike="noStrike" dirty="0">
                          <a:solidFill>
                            <a:srgbClr val="337D54"/>
                          </a:solidFill>
                          <a:effectLst/>
                          <a:latin typeface="Arial" panose="020B0604020202020204" pitchFamily="34" charset="0"/>
                        </a:rPr>
                        <a:t>        137.885 </a:t>
                      </a: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06594459"/>
                  </a:ext>
                </a:extLst>
              </a:tr>
              <a:tr h="389692"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600" b="1" i="0" u="none" strike="noStrike">
                          <a:effectLst/>
                          <a:latin typeface="Arial" panose="020B0604020202020204" pitchFamily="34" charset="0"/>
                        </a:rPr>
                        <a:t> 90 + </a:t>
                      </a:r>
                    </a:p>
                  </a:txBody>
                  <a:tcPr marL="7152" marR="7152" marT="71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600" b="1" i="0" u="none" strike="noStrike">
                          <a:effectLst/>
                          <a:latin typeface="Arial" panose="020B0604020202020204" pitchFamily="34" charset="0"/>
                        </a:rPr>
                        <a:t>          44.743 </a:t>
                      </a: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600" b="1" i="0" u="none" strike="noStrike">
                          <a:effectLst/>
                          <a:latin typeface="Arial" panose="020B0604020202020204" pitchFamily="34" charset="0"/>
                        </a:rPr>
                        <a:t>          56.895 </a:t>
                      </a: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600" b="1" i="0" u="none" strike="noStrike" dirty="0">
                          <a:solidFill>
                            <a:srgbClr val="337D54"/>
                          </a:solidFill>
                          <a:effectLst/>
                          <a:latin typeface="Arial" panose="020B0604020202020204" pitchFamily="34" charset="0"/>
                        </a:rPr>
                        <a:t>          12.152 </a:t>
                      </a: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44863871"/>
                  </a:ext>
                </a:extLst>
              </a:tr>
              <a:tr h="389692"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I alt </a:t>
                      </a:r>
                    </a:p>
                  </a:txBody>
                  <a:tcPr marL="7152" marR="7152" marT="71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   5.806.081 </a:t>
                      </a: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   6.050.784 </a:t>
                      </a: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       244.703 </a:t>
                      </a: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27796230"/>
                  </a:ext>
                </a:extLst>
              </a:tr>
            </a:tbl>
          </a:graphicData>
        </a:graphic>
      </p:graphicFrame>
      <p:pic>
        <p:nvPicPr>
          <p:cNvPr id="7265" name="Picture 4" descr="http://www.yenimedyaduzeni.com/wp-content/uploads/2011/07/demographic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8" t="8257" r="5411" b="9036"/>
          <a:stretch>
            <a:fillRect/>
          </a:stretch>
        </p:blipFill>
        <p:spPr bwMode="auto">
          <a:xfrm>
            <a:off x="6804248" y="207963"/>
            <a:ext cx="2138140" cy="156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9D35559E-CA5F-4E78-97F5-7D65B5227F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8313" y="6557963"/>
            <a:ext cx="216058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da-DK" sz="1000" dirty="0">
                <a:solidFill>
                  <a:schemeClr val="bg1"/>
                </a:solidFill>
                <a:latin typeface="Times" pitchFamily="18" charset="0"/>
                <a:cs typeface="Times" panose="02020603050405020304" pitchFamily="18" charset="0"/>
              </a:rPr>
              <a:t>Danmarks Statistik 2019</a:t>
            </a:r>
          </a:p>
        </p:txBody>
      </p:sp>
    </p:spTree>
    <p:extLst>
      <p:ext uri="{BB962C8B-B14F-4D97-AF65-F5344CB8AC3E}">
        <p14:creationId xmlns:p14="http://schemas.microsoft.com/office/powerpoint/2010/main" val="28851811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748" y="1704975"/>
            <a:ext cx="8731375" cy="4675277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79388" y="188913"/>
            <a:ext cx="6624860" cy="1516062"/>
          </a:xfrm>
        </p:spPr>
        <p:txBody>
          <a:bodyPr/>
          <a:lstStyle/>
          <a:p>
            <a:r>
              <a:rPr lang="da-DK" dirty="0"/>
              <a:t>Det individuelle vinder frem</a:t>
            </a:r>
          </a:p>
        </p:txBody>
      </p:sp>
    </p:spTree>
    <p:extLst>
      <p:ext uri="{BB962C8B-B14F-4D97-AF65-F5344CB8AC3E}">
        <p14:creationId xmlns:p14="http://schemas.microsoft.com/office/powerpoint/2010/main" val="31710827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748" y="1704975"/>
            <a:ext cx="8731375" cy="4675277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Idræt og motion over tid</a:t>
            </a:r>
          </a:p>
        </p:txBody>
      </p:sp>
    </p:spTree>
    <p:extLst>
      <p:ext uri="{BB962C8B-B14F-4D97-AF65-F5344CB8AC3E}">
        <p14:creationId xmlns:p14="http://schemas.microsoft.com/office/powerpoint/2010/main" val="26796210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609" y="276064"/>
            <a:ext cx="8555039" cy="6032269"/>
          </a:xfrm>
          <a:prstGeom prst="rect">
            <a:avLst/>
          </a:prstGeom>
        </p:spPr>
      </p:pic>
      <p:cxnSp>
        <p:nvCxnSpPr>
          <p:cNvPr id="5" name="Lige pilforbindelse 4"/>
          <p:cNvCxnSpPr/>
          <p:nvPr/>
        </p:nvCxnSpPr>
        <p:spPr bwMode="auto">
          <a:xfrm>
            <a:off x="5455578" y="2106202"/>
            <a:ext cx="965770" cy="0"/>
          </a:xfrm>
          <a:prstGeom prst="straightConnector1">
            <a:avLst/>
          </a:prstGeom>
          <a:solidFill>
            <a:srgbClr val="0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Lige pilforbindelse 6"/>
          <p:cNvCxnSpPr/>
          <p:nvPr/>
        </p:nvCxnSpPr>
        <p:spPr bwMode="auto">
          <a:xfrm>
            <a:off x="5455578" y="2393879"/>
            <a:ext cx="965770" cy="0"/>
          </a:xfrm>
          <a:prstGeom prst="straightConnector1">
            <a:avLst/>
          </a:prstGeom>
          <a:solidFill>
            <a:srgbClr val="0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Lige pilforbindelse 9"/>
          <p:cNvCxnSpPr/>
          <p:nvPr/>
        </p:nvCxnSpPr>
        <p:spPr bwMode="auto">
          <a:xfrm>
            <a:off x="5455578" y="2938409"/>
            <a:ext cx="965770" cy="0"/>
          </a:xfrm>
          <a:prstGeom prst="straightConnector1">
            <a:avLst/>
          </a:prstGeom>
          <a:solidFill>
            <a:srgbClr val="0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0045659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xmlns="" id="{842AE3B3-F98C-4F6E-A7C7-CAD3E6679B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894"/>
            <a:ext cx="9144000" cy="6574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5803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xmlns="" id="{621DE30B-B017-43F1-98BB-A636D1AB762C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5000" contrast="18000"/>
          </a:blip>
          <a:stretch>
            <a:fillRect/>
          </a:stretch>
        </p:blipFill>
        <p:spPr>
          <a:xfrm>
            <a:off x="211361" y="185251"/>
            <a:ext cx="5878630" cy="6218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294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EBCBFF6B-77D5-40C5-8A8B-E1FB55AAB4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9" y="1508934"/>
            <a:ext cx="8804356" cy="491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xmlns="" id="{2E56E5CD-10F2-49AC-8F7E-A1E76D344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8" y="188913"/>
            <a:ext cx="6390745" cy="1215681"/>
          </a:xfrm>
        </p:spPr>
        <p:txBody>
          <a:bodyPr/>
          <a:lstStyle/>
          <a:p>
            <a:r>
              <a:rPr lang="da-DK" dirty="0"/>
              <a:t>Så kom Covid19 epidemien</a:t>
            </a:r>
          </a:p>
        </p:txBody>
      </p:sp>
    </p:spTree>
    <p:extLst>
      <p:ext uri="{BB962C8B-B14F-4D97-AF65-F5344CB8AC3E}">
        <p14:creationId xmlns:p14="http://schemas.microsoft.com/office/powerpoint/2010/main" val="21356511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330" y="288757"/>
            <a:ext cx="8610845" cy="5739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8306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38979"/>
          <a:stretch/>
        </p:blipFill>
        <p:spPr>
          <a:xfrm>
            <a:off x="179388" y="188913"/>
            <a:ext cx="9397749" cy="6223919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 rotWithShape="1">
          <a:blip r:embed="rId2"/>
          <a:srcRect l="34767" t="95263" r="38766" b="1228"/>
          <a:stretch/>
        </p:blipFill>
        <p:spPr>
          <a:xfrm>
            <a:off x="5868410" y="4030579"/>
            <a:ext cx="2926674" cy="421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5187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dirty="0"/>
              <a:t>…fortsat: udvikling i mest populære sportsgrene (%)</a:t>
            </a:r>
          </a:p>
        </p:txBody>
      </p:sp>
      <p:pic>
        <p:nvPicPr>
          <p:cNvPr id="5" name="Pladsholder til indhold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0383" r="9716"/>
          <a:stretch/>
        </p:blipFill>
        <p:spPr>
          <a:xfrm>
            <a:off x="208049" y="1913019"/>
            <a:ext cx="8538909" cy="406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9946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A7D54766-ABC0-4BD3-B685-D97920BA2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dirty="0"/>
              <a:t>Stagnerende og svagt faldende medlemstal efter Finanskrisen</a:t>
            </a:r>
          </a:p>
        </p:txBody>
      </p:sp>
      <p:graphicFrame>
        <p:nvGraphicFramePr>
          <p:cNvPr id="5" name="Pladsholder til indhold 4">
            <a:extLst>
              <a:ext uri="{FF2B5EF4-FFF2-40B4-BE49-F238E27FC236}">
                <a16:creationId xmlns:a16="http://schemas.microsoft.com/office/drawing/2014/main" xmlns="" id="{07B2C746-D23C-43C7-87C6-F71F165CA81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79388" y="1816444"/>
          <a:ext cx="8713787" cy="4492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050" name="Picture 2" descr="The Masters - Round Two">
            <a:extLst>
              <a:ext uri="{FF2B5EF4-FFF2-40B4-BE49-F238E27FC236}">
                <a16:creationId xmlns:a16="http://schemas.microsoft.com/office/drawing/2014/main" xmlns="" id="{8E6E69F9-985D-4317-AD37-5079963EF2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793" y="151843"/>
            <a:ext cx="2815889" cy="1664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xmlns="" id="{BB3E07E3-31F7-480C-A8B3-F6C6BE7838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8560" y="3330111"/>
            <a:ext cx="3282994" cy="2369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8952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9B7377E3-ECD4-4B5D-BE3C-C3C009149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dirty="0"/>
              <a:t>Det samme billede for golfklubber:</a:t>
            </a:r>
            <a:br>
              <a:rPr lang="da-DK" sz="3200" dirty="0"/>
            </a:br>
            <a:r>
              <a:rPr lang="da-DK" sz="3200" dirty="0"/>
              <a:t>Stagnation og svagt fald</a:t>
            </a:r>
          </a:p>
        </p:txBody>
      </p:sp>
      <p:graphicFrame>
        <p:nvGraphicFramePr>
          <p:cNvPr id="5" name="Pladsholder til indhold 4">
            <a:extLst>
              <a:ext uri="{FF2B5EF4-FFF2-40B4-BE49-F238E27FC236}">
                <a16:creationId xmlns:a16="http://schemas.microsoft.com/office/drawing/2014/main" xmlns="" id="{F8B9F8E8-5D9D-4F0E-AA96-A25A72F9ED0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79388" y="1878228"/>
          <a:ext cx="8713787" cy="44304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438484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53F4C185-151F-4534-9CB1-A459A5CB0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xmlns="" id="{5C6B3DA7-5163-4AE0-A6E5-D32B32B0CF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xmlns="" id="{4C5A6363-F4A1-490C-8F79-8E855F2224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437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571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15763C8C-0ECF-4E81-8012-B49FBC896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Hvad er forandret?</a:t>
            </a:r>
            <a:br>
              <a:rPr lang="da-DK" dirty="0"/>
            </a:br>
            <a:endParaRPr lang="da-DK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xmlns="" id="{E0A0D18A-06F8-4184-BE55-B2A6490DD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1844824"/>
            <a:ext cx="8713787" cy="4463901"/>
          </a:xfrm>
        </p:spPr>
        <p:txBody>
          <a:bodyPr/>
          <a:lstStyle/>
          <a:p>
            <a:pPr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da-DK" dirty="0"/>
              <a:t>Tendenser, der var i gang inden </a:t>
            </a:r>
            <a:r>
              <a:rPr lang="da-DK" dirty="0" err="1"/>
              <a:t>corona</a:t>
            </a:r>
            <a:r>
              <a:rPr lang="da-DK" dirty="0"/>
              <a:t> og bliver forstærket af krisen:</a:t>
            </a:r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da-DK" dirty="0"/>
              <a:t>Fra opsving til krise – der er en dårlige økonomi for mange danskere i en del år frem</a:t>
            </a:r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da-DK" dirty="0"/>
              <a:t>Hjemtagning af produktion – </a:t>
            </a:r>
            <a:r>
              <a:rPr lang="da-DK" dirty="0" err="1"/>
              <a:t>reshoring</a:t>
            </a:r>
            <a:r>
              <a:rPr lang="da-DK" dirty="0"/>
              <a:t> &amp; robotter</a:t>
            </a:r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da-DK" dirty="0"/>
              <a:t>Fra den store luksus til den lille luksus</a:t>
            </a:r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da-DK" dirty="0"/>
              <a:t>Arbejde på afstand er for alvor slået igennem:</a:t>
            </a:r>
          </a:p>
          <a:p>
            <a:pPr lvl="1"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da-DK" dirty="0"/>
              <a:t>Hurtige digitale møder, webinarer, samarbejde digitalt</a:t>
            </a:r>
          </a:p>
          <a:p>
            <a:pPr lvl="1"/>
            <a:endParaRPr lang="da-DK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52375F0-0123-48BE-80D3-383566A7A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33" y="188913"/>
            <a:ext cx="2716179" cy="151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6790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xmlns="" id="{E93594A3-B14E-4B8E-861A-87EFDEB694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985" y="1235238"/>
            <a:ext cx="4486939" cy="5123886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xmlns="" id="{B2F5B519-260B-4030-B38B-5C3D7BC52E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9916" y="1331359"/>
            <a:ext cx="4412099" cy="4931645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xmlns="" id="{9329378A-A2B9-4BCE-BEAB-2BA5BBEFE2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r="-1418"/>
          <a:stretch/>
        </p:blipFill>
        <p:spPr>
          <a:xfrm>
            <a:off x="4489916" y="1280960"/>
            <a:ext cx="4474695" cy="5123886"/>
          </a:xfrm>
          <a:prstGeom prst="rect">
            <a:avLst/>
          </a:prstGeo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xmlns="" id="{B88B3469-2526-4C49-A257-198153795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8" y="188913"/>
            <a:ext cx="8353052" cy="1516062"/>
          </a:xfrm>
        </p:spPr>
        <p:txBody>
          <a:bodyPr/>
          <a:lstStyle/>
          <a:p>
            <a:r>
              <a:rPr lang="da-DK" dirty="0"/>
              <a:t>Arbejde på afstand og kortere møder</a:t>
            </a:r>
          </a:p>
        </p:txBody>
      </p:sp>
    </p:spTree>
    <p:extLst>
      <p:ext uri="{BB962C8B-B14F-4D97-AF65-F5344CB8AC3E}">
        <p14:creationId xmlns:p14="http://schemas.microsoft.com/office/powerpoint/2010/main" val="791421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01B9206-C918-4850-B990-44242CC98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Hvad er nyt som tendenser?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xmlns="" id="{3DE8C14B-C9B0-40DA-85F9-AA15635F67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2636912"/>
            <a:ext cx="8713787" cy="3671814"/>
          </a:xfrm>
        </p:spPr>
        <p:txBody>
          <a:bodyPr/>
          <a:lstStyle/>
          <a:p>
            <a:pPr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da-DK" dirty="0"/>
              <a:t>Fra just-in-time til just-in-case </a:t>
            </a:r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da-DK" dirty="0"/>
              <a:t>Helt nye risici-vurderinger</a:t>
            </a:r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da-DK" dirty="0"/>
              <a:t>Sårbarhed - beredskab er nødvendigt</a:t>
            </a:r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da-DK" dirty="0"/>
              <a:t>Nye samarbejdsmønstre og hurtig omstilling</a:t>
            </a:r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da-DK" dirty="0"/>
              <a:t>Produktion til markeder i nærområder bliver vigtige</a:t>
            </a:r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da-DK" dirty="0"/>
              <a:t>Ledelse via digitale medier får en stor fremtid</a:t>
            </a:r>
          </a:p>
          <a:p>
            <a:endParaRPr lang="da-DK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38F67256-35C4-4682-BC68-56EFFADF6C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851" y="188912"/>
            <a:ext cx="3353762" cy="1871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9560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809ACD7B-02F3-4690-8B16-30AD585ABE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86" y="1478524"/>
            <a:ext cx="8701094" cy="4894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xmlns="" id="{F6A4BEE7-4795-4191-B689-ADF57E768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Hjemmearbejde</a:t>
            </a:r>
          </a:p>
        </p:txBody>
      </p:sp>
    </p:spTree>
    <p:extLst>
      <p:ext uri="{BB962C8B-B14F-4D97-AF65-F5344CB8AC3E}">
        <p14:creationId xmlns:p14="http://schemas.microsoft.com/office/powerpoint/2010/main" val="904580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6221412" cy="1516062"/>
          </a:xfrm>
        </p:spPr>
        <p:txBody>
          <a:bodyPr/>
          <a:lstStyle/>
          <a:p>
            <a:r>
              <a:rPr lang="da-DK" dirty="0"/>
              <a:t>Det moderne arbejde er en trussel og en mulighed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23528" y="2607733"/>
            <a:ext cx="8569647" cy="3700992"/>
          </a:xfrm>
        </p:spPr>
        <p:txBody>
          <a:bodyPr/>
          <a:lstStyle/>
          <a:p>
            <a:r>
              <a:rPr lang="da-DK" sz="2400" dirty="0"/>
              <a:t>Flere arbejder hjemme – og på skiftende dage i ugen</a:t>
            </a:r>
          </a:p>
          <a:p>
            <a:r>
              <a:rPr lang="da-DK" sz="2400" dirty="0"/>
              <a:t>Flere arbejde på afstand og rejser til arbejdspladsen en gang imellem</a:t>
            </a:r>
          </a:p>
          <a:p>
            <a:r>
              <a:rPr lang="da-DK" sz="2400" dirty="0"/>
              <a:t>Flere arbejder på forskellige arbejdssteder og kører rundt i Danmark eller rejser rundt i verden</a:t>
            </a:r>
          </a:p>
          <a:p>
            <a:r>
              <a:rPr lang="da-DK" sz="2400" dirty="0"/>
              <a:t>Flere skifter arbejde tit – især i opgangstider</a:t>
            </a:r>
          </a:p>
          <a:p>
            <a:r>
              <a:rPr lang="da-DK" sz="2400" dirty="0"/>
              <a:t>Vi er på vej mod på længere sigt at blive de nye nomader, der er på farten hele tiden og ikke er rodfæstede omkring arbejdspladsen</a:t>
            </a:r>
          </a:p>
        </p:txBody>
      </p:sp>
      <p:pic>
        <p:nvPicPr>
          <p:cNvPr id="117762" name="Picture 2" descr="Arbejdsmarkedet passer ikke til moderne familier - Balancebaren">
            <a:extLst>
              <a:ext uri="{FF2B5EF4-FFF2-40B4-BE49-F238E27FC236}">
                <a16:creationId xmlns:a16="http://schemas.microsoft.com/office/drawing/2014/main" xmlns="" id="{6165B09C-943D-45B0-91FB-FAF3D0C57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062" y="188912"/>
            <a:ext cx="2562813" cy="1922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1893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01B9206-C918-4850-B990-44242CC98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Hvad er nyt som tendenser?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xmlns="" id="{3DE8C14B-C9B0-40DA-85F9-AA15635F67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2204864"/>
            <a:ext cx="8713787" cy="4103861"/>
          </a:xfrm>
        </p:spPr>
        <p:txBody>
          <a:bodyPr/>
          <a:lstStyle/>
          <a:p>
            <a:r>
              <a:rPr lang="da-DK" dirty="0"/>
              <a:t>Boom i salg af sommerhuse, parcelhuse og ejerlejligheder</a:t>
            </a:r>
          </a:p>
          <a:p>
            <a:r>
              <a:rPr lang="da-DK" dirty="0"/>
              <a:t>Nærhed er farligt </a:t>
            </a:r>
          </a:p>
          <a:p>
            <a:r>
              <a:rPr lang="da-DK" dirty="0"/>
              <a:t>Plads og afstand er i sig selv positivt</a:t>
            </a:r>
          </a:p>
          <a:p>
            <a:r>
              <a:rPr lang="da-DK" dirty="0"/>
              <a:t>Uderum som neutral mødeplads – mindre smittefare</a:t>
            </a:r>
          </a:p>
          <a:p>
            <a:r>
              <a:rPr lang="da-DK" dirty="0"/>
              <a:t>Møder med andre med hygiejne</a:t>
            </a:r>
          </a:p>
          <a:p>
            <a:r>
              <a:rPr lang="da-DK" dirty="0"/>
              <a:t>Forvirring om regler og hvad man skal gøre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38F67256-35C4-4682-BC68-56EFFADF6C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33" y="188913"/>
            <a:ext cx="2716179" cy="151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1918609"/>
      </p:ext>
    </p:extLst>
  </p:cSld>
  <p:clrMapOvr>
    <a:masterClrMapping/>
  </p:clrMapOvr>
</p:sld>
</file>

<file path=ppt/theme/theme1.xml><?xml version="1.0" encoding="utf-8"?>
<a:theme xmlns:a="http://schemas.openxmlformats.org/drawingml/2006/main" name="1_Jesper Bo Jensen">
  <a:themeElements>
    <a:clrScheme name="1_Jesper Bo Jense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1_Jesper Bo Jens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Jesper Bo Jense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Jesper Bo Jense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Jesper Bo Jense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Jesper Bo Jense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Jesper Bo Jense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Jesper Bo Jense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Jesper Bo Jense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Jesper Bo Jense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Jesper Bo Jense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Jesper Bo Jense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Jesper Bo Jense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ontor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ontor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ont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25019</TotalTime>
  <Words>1421</Words>
  <Application>Microsoft Office PowerPoint</Application>
  <PresentationFormat>Skærmshow (4:3)</PresentationFormat>
  <Paragraphs>193</Paragraphs>
  <Slides>35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35</vt:i4>
      </vt:variant>
    </vt:vector>
  </HeadingPairs>
  <TitlesOfParts>
    <vt:vector size="36" baseType="lpstr">
      <vt:lpstr>1_Jesper Bo Jensen</vt:lpstr>
      <vt:lpstr>Fremtiden for golf og golfklubber efter corona  </vt:lpstr>
      <vt:lpstr>Privat forbruget i DK   (Gennemsnitlig stigning 2,6% p.a.) (1844=indeks 100) </vt:lpstr>
      <vt:lpstr>Så kom Covid19 epidemien</vt:lpstr>
      <vt:lpstr>Hvad er forandret? </vt:lpstr>
      <vt:lpstr>Arbejde på afstand og kortere møder</vt:lpstr>
      <vt:lpstr>Hvad er nyt som tendenser?</vt:lpstr>
      <vt:lpstr>Hjemmearbejde</vt:lpstr>
      <vt:lpstr>Det moderne arbejde er en trussel og en mulighed</vt:lpstr>
      <vt:lpstr>Hvad er nyt som tendenser?</vt:lpstr>
      <vt:lpstr>Natur og det grønne</vt:lpstr>
      <vt:lpstr>Boom i grønne biler i 2020</vt:lpstr>
      <vt:lpstr>Fritiden i fremtiden</vt:lpstr>
      <vt:lpstr>Covid19 skaber nye muligheder for golfsporten</vt:lpstr>
      <vt:lpstr>Fleksibel golf er fremtiden</vt:lpstr>
      <vt:lpstr>Hvad skal der til for at gøre golf hipt?</vt:lpstr>
      <vt:lpstr>Golf kan også være en destination</vt:lpstr>
      <vt:lpstr>Fremtiden for golf som sport</vt:lpstr>
      <vt:lpstr>PowerPoint-præsentation</vt:lpstr>
      <vt:lpstr>Generationen Y  sport og motion</vt:lpstr>
      <vt:lpstr>Generation Z og sport &amp; motion</vt:lpstr>
      <vt:lpstr>Udviklingen i klubberne</vt:lpstr>
      <vt:lpstr>Skal man investere i golfbaner?</vt:lpstr>
      <vt:lpstr>De nye mangelvarer: Den nye luksus  </vt:lpstr>
      <vt:lpstr>Demografi Danmark Absolutte tal 2019-2029</vt:lpstr>
      <vt:lpstr>Det individuelle vinder frem</vt:lpstr>
      <vt:lpstr>Idræt og motion over tid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…fortsat: udvikling i mest populære sportsgrene (%)</vt:lpstr>
      <vt:lpstr>Stagnerende og svagt faldende medlemstal efter Finanskrisen</vt:lpstr>
      <vt:lpstr>Det samme billede for golfklubber: Stagnation og svagt fald</vt:lpstr>
      <vt:lpstr>PowerPoint-præsentation</vt:lpstr>
    </vt:vector>
  </TitlesOfParts>
  <Company>Designit A/S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Baggrund</dc:title>
  <dc:creator>Mikal Jørgensen</dc:creator>
  <cp:lastModifiedBy>Windows-bruger</cp:lastModifiedBy>
  <cp:revision>516</cp:revision>
  <cp:lastPrinted>2013-03-06T10:23:22Z</cp:lastPrinted>
  <dcterms:created xsi:type="dcterms:W3CDTF">2002-06-23T06:34:33Z</dcterms:created>
  <dcterms:modified xsi:type="dcterms:W3CDTF">2020-12-11T10:27:46Z</dcterms:modified>
</cp:coreProperties>
</file>